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4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12192000"/>
  <p:notesSz cx="6858000" cy="9144000"/>
  <p:embeddedFontLst>
    <p:embeddedFont>
      <p:font typeface="Raleway"/>
      <p:regular r:id="rId40"/>
      <p:bold r:id="rId41"/>
      <p:italic r:id="rId42"/>
      <p:boldItalic r:id="rId43"/>
    </p:embeddedFont>
    <p:embeddedFont>
      <p:font typeface="Century Gothic"/>
      <p:regular r:id="rId44"/>
      <p:bold r:id="rId45"/>
      <p:italic r:id="rId46"/>
      <p:boldItalic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2" roundtripDataSignature="AMtx7miOAgiZOSKiO6hXpMOtfb0Bu+dv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regular.fntdata"/><Relationship Id="rId42" Type="http://schemas.openxmlformats.org/officeDocument/2006/relationships/font" Target="fonts/Raleway-italic.fntdata"/><Relationship Id="rId41" Type="http://schemas.openxmlformats.org/officeDocument/2006/relationships/font" Target="fonts/Raleway-bold.fntdata"/><Relationship Id="rId44" Type="http://schemas.openxmlformats.org/officeDocument/2006/relationships/font" Target="fonts/CenturyGothic-regular.fntdata"/><Relationship Id="rId43" Type="http://schemas.openxmlformats.org/officeDocument/2006/relationships/font" Target="fonts/Raleway-boldItalic.fntdata"/><Relationship Id="rId46" Type="http://schemas.openxmlformats.org/officeDocument/2006/relationships/font" Target="fonts/CenturyGothic-italic.fntdata"/><Relationship Id="rId45" Type="http://schemas.openxmlformats.org/officeDocument/2006/relationships/font" Target="fonts/CenturyGothic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OpenSans-regular.fntdata"/><Relationship Id="rId47" Type="http://schemas.openxmlformats.org/officeDocument/2006/relationships/font" Target="fonts/CenturyGothic-boldItalic.fntdata"/><Relationship Id="rId49" Type="http://schemas.openxmlformats.org/officeDocument/2006/relationships/font" Target="fonts/OpenSans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52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76 in DRG vs. 76 in SCS percentage of people who got 50% pain relief at 12 month. </a:t>
            </a:r>
            <a:endParaRPr/>
          </a:p>
        </p:txBody>
      </p:sp>
      <p:sp>
        <p:nvSpPr>
          <p:cNvPr id="226" name="Google Shape;22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https://www.youtube.com/watch?v=f3diNgQj9sQ</a:t>
            </a:r>
            <a:endParaRPr/>
          </a:p>
        </p:txBody>
      </p:sp>
      <p:sp>
        <p:nvSpPr>
          <p:cNvPr id="243" name="Google Shape;243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149 in MILD procedure vs 153 to the interlaminar ESI group up to 4 a year, primary end point % of responder 10 point on ODI.</a:t>
            </a:r>
            <a:endParaRPr/>
          </a:p>
        </p:txBody>
      </p:sp>
      <p:sp>
        <p:nvSpPr>
          <p:cNvPr id="265" name="Google Shape;26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147 intracept vs. 78 control arm, 100 people at 5 year follow up. </a:t>
            </a:r>
            <a:endParaRPr/>
          </a:p>
        </p:txBody>
      </p:sp>
      <p:sp>
        <p:nvSpPr>
          <p:cNvPr id="312" name="Google Shape;312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rgbClr val="00194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9" name="Google Shape;379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218 pt triple arm RCT, no modic changes up to type 2 modic changes, minimum of 6 months conservative care. Data currently gathered out to 3 years and submitted for publication, showing safety and long term efficacy of therapy</a:t>
            </a:r>
            <a:endParaRPr/>
          </a:p>
        </p:txBody>
      </p:sp>
      <p:sp>
        <p:nvSpPr>
          <p:cNvPr id="387" name="Google Shape;387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103 in medication group vs. 113 in spinal cord stimulation with medication. </a:t>
            </a:r>
            <a:endParaRPr/>
          </a:p>
        </p:txBody>
      </p:sp>
      <p:sp>
        <p:nvSpPr>
          <p:cNvPr id="179" name="Google Shape;17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Non fail back surgery 12 from senza RCT  with 15 from senza EU combined, back is blue and green is legs</a:t>
            </a:r>
            <a:endParaRPr/>
          </a:p>
        </p:txBody>
      </p:sp>
      <p:sp>
        <p:nvSpPr>
          <p:cNvPr id="188" name="Google Shape;18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9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4" name="Google Shape;24;p3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8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8"/>
          <p:cNvSpPr/>
          <p:nvPr>
            <p:ph idx="2" type="pic"/>
          </p:nvPr>
        </p:nvSpPr>
        <p:spPr>
          <a:xfrm>
            <a:off x="685800" y="533400"/>
            <a:ext cx="10818812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48"/>
          <p:cNvSpPr txBox="1"/>
          <p:nvPr>
            <p:ph idx="1" type="body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87" name="Google Shape;87;p4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9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9"/>
          <p:cNvSpPr txBox="1"/>
          <p:nvPr>
            <p:ph idx="1" type="body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4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0"/>
          <p:cNvSpPr txBox="1"/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0"/>
          <p:cNvSpPr txBox="1"/>
          <p:nvPr>
            <p:ph idx="1" type="body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99" name="Google Shape;99;p50"/>
          <p:cNvSpPr txBox="1"/>
          <p:nvPr>
            <p:ph idx="2" type="body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5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5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4" name="Google Shape;104;p50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1"/>
          <p:cNvSpPr txBox="1"/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1"/>
          <p:cNvSpPr txBox="1"/>
          <p:nvPr>
            <p:ph idx="1" type="body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5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5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2"/>
          <p:cNvSpPr txBox="1"/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2"/>
          <p:cNvSpPr txBox="1"/>
          <p:nvPr>
            <p:ph idx="1" type="body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14" name="Google Shape;114;p52"/>
          <p:cNvSpPr txBox="1"/>
          <p:nvPr>
            <p:ph idx="2" type="body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5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52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19" name="Google Shape;119;p52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3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3"/>
          <p:cNvSpPr txBox="1"/>
          <p:nvPr>
            <p:ph idx="1" type="body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3" name="Google Shape;123;p53"/>
          <p:cNvSpPr txBox="1"/>
          <p:nvPr>
            <p:ph idx="2" type="body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5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5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4"/>
          <p:cNvSpPr txBox="1"/>
          <p:nvPr>
            <p:ph idx="1" type="body"/>
          </p:nvPr>
        </p:nvSpPr>
        <p:spPr>
          <a:xfrm rot="5400000">
            <a:off x="3143778" y="-1773766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30" name="Google Shape;130;p5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5"/>
          <p:cNvSpPr txBox="1"/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5"/>
          <p:cNvSpPr txBox="1"/>
          <p:nvPr>
            <p:ph idx="1" type="body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36" name="Google Shape;136;p5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/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0"/>
          <p:cNvSpPr txBox="1"/>
          <p:nvPr>
            <p:ph idx="1" type="subTitle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" name="Google Shape;33;p40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" name="Google Shape;34;p40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" name="Google Shape;35;p40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" name="Google Shape;36;p40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" name="Google Shape;37;p40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1"/>
          <p:cNvSpPr txBox="1"/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1"/>
          <p:cNvSpPr txBox="1"/>
          <p:nvPr>
            <p:ph idx="1" type="body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4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2"/>
          <p:cNvSpPr txBox="1"/>
          <p:nvPr>
            <p:ph idx="1" type="body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7" name="Google Shape;47;p42"/>
          <p:cNvSpPr txBox="1"/>
          <p:nvPr>
            <p:ph idx="2" type="body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8" name="Google Shape;48;p4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3"/>
          <p:cNvSpPr txBox="1"/>
          <p:nvPr>
            <p:ph idx="1" type="body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4" name="Google Shape;54;p43"/>
          <p:cNvSpPr txBox="1"/>
          <p:nvPr>
            <p:ph idx="2" type="body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3" type="body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56" name="Google Shape;56;p43"/>
          <p:cNvSpPr txBox="1"/>
          <p:nvPr>
            <p:ph idx="4" type="body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57" name="Google Shape;57;p4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6"/>
          <p:cNvSpPr txBox="1"/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" type="body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2" type="body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3" name="Google Shape;73;p4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7"/>
          <p:cNvSpPr txBox="1"/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7"/>
          <p:cNvSpPr/>
          <p:nvPr>
            <p:ph idx="2" type="pic"/>
          </p:nvPr>
        </p:nvSpPr>
        <p:spPr>
          <a:xfrm>
            <a:off x="989012" y="914400"/>
            <a:ext cx="3280974" cy="45720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47"/>
          <p:cNvSpPr txBox="1"/>
          <p:nvPr>
            <p:ph idx="1" type="body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0" name="Google Shape;80;p4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2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8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Google Shape;11;p38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38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" name="Google Shape;13;p38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38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" name="Google Shape;15;p38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6" name="Google Shape;16;p38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" name="Google Shape;17;p38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3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2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Relationship Id="rId4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vmlDrawing" Target="../drawings/vmlDrawing2.vml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2.bin"/><Relationship Id="rId7" Type="http://schemas.openxmlformats.org/officeDocument/2006/relationships/image" Target="../media/image30.png"/><Relationship Id="rId8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20.png"/><Relationship Id="rId7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vmlDrawing" Target="../drawings/vmlDrawing4.v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oleObject4.bin"/><Relationship Id="rId6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Relationship Id="rId4" Type="http://schemas.openxmlformats.org/officeDocument/2006/relationships/image" Target="../media/image48.png"/><Relationship Id="rId5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47.png"/><Relationship Id="rId5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>
            <p:ph type="title"/>
          </p:nvPr>
        </p:nvSpPr>
        <p:spPr>
          <a:xfrm>
            <a:off x="2563795" y="443931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NEW TECHNOLOGIES IN THE TREATMENT OF CHRONIC PAIN</a:t>
            </a:r>
            <a:endParaRPr/>
          </a:p>
        </p:txBody>
      </p:sp>
      <p:sp>
        <p:nvSpPr>
          <p:cNvPr id="144" name="Google Shape;144;p1"/>
          <p:cNvSpPr txBox="1"/>
          <p:nvPr>
            <p:ph idx="1" type="body"/>
          </p:nvPr>
        </p:nvSpPr>
        <p:spPr>
          <a:xfrm>
            <a:off x="1695072" y="2297517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>
                <a:solidFill>
                  <a:schemeClr val="lt1"/>
                </a:solidFill>
              </a:rPr>
              <a:t>Ma Luo, MD</a:t>
            </a:r>
            <a:endParaRPr/>
          </a:p>
          <a:p>
            <a:pPr indent="0" lvl="0" marL="0" rtl="0" algn="r">
              <a:spcBef>
                <a:spcPts val="1320"/>
              </a:spcBef>
              <a:spcAft>
                <a:spcPts val="0"/>
              </a:spcAft>
              <a:buSzPts val="2880"/>
              <a:buNone/>
            </a:pPr>
            <a:r>
              <a:rPr lang="en-US" sz="3600">
                <a:solidFill>
                  <a:schemeClr val="lt1"/>
                </a:solidFill>
              </a:rPr>
              <a:t>Ellen Lin, MD</a:t>
            </a:r>
            <a:endParaRPr/>
          </a:p>
          <a:p>
            <a:pPr indent="0" lvl="0" marL="0" rtl="0" algn="r">
              <a:spcBef>
                <a:spcPts val="1320"/>
              </a:spcBef>
              <a:spcAft>
                <a:spcPts val="0"/>
              </a:spcAft>
              <a:buSzPts val="2880"/>
              <a:buNone/>
            </a:pPr>
            <a:r>
              <a:rPr lang="en-US" sz="3600">
                <a:solidFill>
                  <a:schemeClr val="lt1"/>
                </a:solidFill>
              </a:rPr>
              <a:t>Interventional Pain Management</a:t>
            </a:r>
            <a:endParaRPr/>
          </a:p>
          <a:p>
            <a:pPr indent="0" lvl="0" marL="0" rtl="0" algn="r">
              <a:spcBef>
                <a:spcPts val="1320"/>
              </a:spcBef>
              <a:spcAft>
                <a:spcPts val="0"/>
              </a:spcAft>
              <a:buSzPts val="2880"/>
              <a:buNone/>
            </a:pPr>
            <a:r>
              <a:rPr lang="en-US" sz="3600">
                <a:solidFill>
                  <a:schemeClr val="lt1"/>
                </a:solidFill>
              </a:rPr>
              <a:t>Advanced Spine and Pain Center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"/>
          <p:cNvSpPr txBox="1"/>
          <p:nvPr>
            <p:ph type="title"/>
          </p:nvPr>
        </p:nvSpPr>
        <p:spPr>
          <a:xfrm>
            <a:off x="1358581" y="126787"/>
            <a:ext cx="1007569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DORSAL ROOT GANGLION STIMULATION</a:t>
            </a:r>
            <a:endParaRPr/>
          </a:p>
        </p:txBody>
      </p:sp>
      <p:sp>
        <p:nvSpPr>
          <p:cNvPr id="210" name="Google Shape;210;p10"/>
          <p:cNvSpPr txBox="1"/>
          <p:nvPr>
            <p:ph idx="1" type="body"/>
          </p:nvPr>
        </p:nvSpPr>
        <p:spPr>
          <a:xfrm>
            <a:off x="718502" y="259461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Image result for spinal cord stimulator cross section" id="211" name="Google Shape;2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358" y="1831551"/>
            <a:ext cx="4403725" cy="4403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pinal cord stimulator cross section" id="212" name="Google Shape;21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2307" y="1633854"/>
            <a:ext cx="5469573" cy="47295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10"/>
          <p:cNvCxnSpPr/>
          <p:nvPr/>
        </p:nvCxnSpPr>
        <p:spPr>
          <a:xfrm>
            <a:off x="5762307" y="1290415"/>
            <a:ext cx="877775" cy="1367327"/>
          </a:xfrm>
          <a:prstGeom prst="straightConnector1">
            <a:avLst/>
          </a:prstGeom>
          <a:noFill/>
          <a:ln cap="flat" cmpd="sng" w="66675">
            <a:solidFill>
              <a:srgbClr val="FF0000">
                <a:alpha val="60000"/>
              </a:srgbClr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4" name="Google Shape;214;p10"/>
          <p:cNvCxnSpPr/>
          <p:nvPr/>
        </p:nvCxnSpPr>
        <p:spPr>
          <a:xfrm flipH="1">
            <a:off x="5230026" y="1290415"/>
            <a:ext cx="532281" cy="2473825"/>
          </a:xfrm>
          <a:prstGeom prst="straightConnector1">
            <a:avLst/>
          </a:prstGeom>
          <a:noFill/>
          <a:ln cap="flat" cmpd="sng" w="66675">
            <a:solidFill>
              <a:srgbClr val="FF0000">
                <a:alpha val="60000"/>
              </a:srgbClr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/>
          <p:nvPr>
            <p:ph type="title"/>
          </p:nvPr>
        </p:nvSpPr>
        <p:spPr>
          <a:xfrm>
            <a:off x="487073" y="-173181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DRG                                          SCS</a:t>
            </a:r>
            <a:endParaRPr/>
          </a:p>
        </p:txBody>
      </p:sp>
      <p:sp>
        <p:nvSpPr>
          <p:cNvPr id="220" name="Google Shape;220;p11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https://neuronewsinternational-wpengine.netdna-ssl.com/wp-content/uploads/sites/3/2019/11/lumbar-region-DRG-224x300.jpg" id="221" name="Google Shape;22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934" y="1169957"/>
            <a:ext cx="4070061" cy="5450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inal Cord Stimulation • Cure Pain Institute"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8501" y="1077271"/>
            <a:ext cx="3730627" cy="578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29" name="Google Shape;229;p12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208597"/>
            <a:ext cx="91440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7812" y="2070098"/>
            <a:ext cx="5594668" cy="4546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/>
          <p:nvPr>
            <p:ph type="title"/>
          </p:nvPr>
        </p:nvSpPr>
        <p:spPr>
          <a:xfrm>
            <a:off x="1009794" y="-140086"/>
            <a:ext cx="977597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MILD PROCEDURE FOR LUMBAR STENOSIS</a:t>
            </a:r>
            <a:endParaRPr/>
          </a:p>
        </p:txBody>
      </p:sp>
      <p:sp>
        <p:nvSpPr>
          <p:cNvPr id="238" name="Google Shape;238;p13"/>
          <p:cNvSpPr txBox="1"/>
          <p:nvPr>
            <p:ph idx="1" type="body"/>
          </p:nvPr>
        </p:nvSpPr>
        <p:spPr>
          <a:xfrm>
            <a:off x="248277" y="728329"/>
            <a:ext cx="6918155" cy="59417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240"/>
              <a:buChar char="▶"/>
            </a:pPr>
            <a:r>
              <a:rPr lang="en-US" sz="2800"/>
              <a:t>Treatment for lumbar stenosis</a:t>
            </a:r>
            <a:endParaRPr/>
          </a:p>
          <a:p>
            <a:pPr indent="-285750" lvl="0" marL="285750" rtl="0" algn="l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en-US" sz="2800"/>
              <a:t>Pain, numbness and tingling in back, legs and buttock when standing or walking</a:t>
            </a:r>
            <a:endParaRPr/>
          </a:p>
          <a:p>
            <a:pPr indent="-285750" lvl="0" marL="285750" rtl="0" algn="l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en-US" sz="2800"/>
              <a:t>Improves with sitting or hunched over</a:t>
            </a:r>
            <a:endParaRPr/>
          </a:p>
          <a:p>
            <a:pPr indent="-285750" lvl="0" marL="285750" rtl="0" algn="l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en-US" sz="2800"/>
              <a:t>Shopping Car Sign</a:t>
            </a:r>
            <a:endParaRPr/>
          </a:p>
          <a:p>
            <a:pPr indent="-285750" lvl="0" marL="285750" rtl="0" algn="l">
              <a:spcBef>
                <a:spcPts val="1160"/>
              </a:spcBef>
              <a:spcAft>
                <a:spcPts val="0"/>
              </a:spcAft>
              <a:buSzPts val="2240"/>
              <a:buChar char="▶"/>
            </a:pPr>
            <a:r>
              <a:rPr lang="en-US" sz="2800"/>
              <a:t>Rocking Chair Sign</a:t>
            </a:r>
            <a:endParaRPr/>
          </a:p>
          <a:p>
            <a:pPr indent="-143510" lvl="0" marL="285750" rtl="0" algn="l">
              <a:spcBef>
                <a:spcPts val="116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 sz="2800"/>
          </a:p>
        </p:txBody>
      </p:sp>
      <p:pic>
        <p:nvPicPr>
          <p:cNvPr descr="Mild® Procedure for Lower Spinal Stenosis (LSS) | Treat Back &amp; Leg Pain" id="239" name="Google Shape;2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6432" y="1366981"/>
            <a:ext cx="4762789" cy="4472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3 Signs You May Be Ready to Move to the mild® Procedure | Vertos Medical" id="246" name="Google Shape;2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4230" y="1224834"/>
            <a:ext cx="5855133" cy="30762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LD Procedure, Non-Surgical, Outpatient Procedure &amp; Treatment for Lumbar Spinal Stenosis (LSS) in Bradenton, Sarasota, Venice, Englewood, Port Charlotte, Dunedin and St. Petersburg, FL" id="247" name="Google Shape;24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1025" y="3699489"/>
            <a:ext cx="5680774" cy="315851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4"/>
          <p:cNvSpPr txBox="1"/>
          <p:nvPr>
            <p:ph type="title"/>
          </p:nvPr>
        </p:nvSpPr>
        <p:spPr>
          <a:xfrm>
            <a:off x="1009794" y="-140086"/>
            <a:ext cx="977597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MILD PROCEDURE FOR LUMBAR STENOSIS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/>
          <p:nvPr>
            <p:ph type="title"/>
          </p:nvPr>
        </p:nvSpPr>
        <p:spPr>
          <a:xfrm>
            <a:off x="684212" y="4865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MILD  PROCEDURE</a:t>
            </a:r>
            <a:br>
              <a:rPr lang="en-US"/>
            </a:br>
            <a:endParaRPr/>
          </a:p>
        </p:txBody>
      </p:sp>
      <p:pic>
        <p:nvPicPr>
          <p:cNvPr id="255" name="Google Shape;25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9449" y="1392540"/>
            <a:ext cx="7584373" cy="533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>
            <p:ph type="title"/>
          </p:nvPr>
        </p:nvSpPr>
        <p:spPr>
          <a:xfrm>
            <a:off x="820239" y="74029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POST PROCEDURE CARE FOR MILD</a:t>
            </a:r>
            <a:endParaRPr/>
          </a:p>
        </p:txBody>
      </p:sp>
      <p:sp>
        <p:nvSpPr>
          <p:cNvPr id="261" name="Google Shape;261;p16"/>
          <p:cNvSpPr txBox="1"/>
          <p:nvPr>
            <p:ph idx="1" type="body"/>
          </p:nvPr>
        </p:nvSpPr>
        <p:spPr>
          <a:xfrm>
            <a:off x="631313" y="1239352"/>
            <a:ext cx="11308786" cy="4656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No incisions</a:t>
            </a:r>
            <a:endParaRPr/>
          </a:p>
          <a:p>
            <a:pPr indent="-285750" lvl="0" marL="285750" rtl="0" algn="l">
              <a:spcBef>
                <a:spcPts val="140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Resume normal activity after 24 hours</a:t>
            </a:r>
            <a:endParaRPr/>
          </a:p>
          <a:p>
            <a:pPr indent="-285750" lvl="0" marL="285750" rtl="0" algn="l">
              <a:spcBef>
                <a:spcPts val="140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Walk about 20 minutes twice a day with one day rest in a week.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/>
          <p:nvPr>
            <p:ph type="title"/>
          </p:nvPr>
        </p:nvSpPr>
        <p:spPr>
          <a:xfrm>
            <a:off x="277812" y="14901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MILD STUDY</a:t>
            </a:r>
            <a:endParaRPr/>
          </a:p>
        </p:txBody>
      </p:sp>
      <p:pic>
        <p:nvPicPr>
          <p:cNvPr id="268" name="Google Shape;26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0565" y="117049"/>
            <a:ext cx="8442643" cy="186330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7"/>
          <p:cNvSpPr txBox="1"/>
          <p:nvPr>
            <p:ph idx="1" type="body"/>
          </p:nvPr>
        </p:nvSpPr>
        <p:spPr>
          <a:xfrm>
            <a:off x="785812" y="1985223"/>
            <a:ext cx="10044748" cy="47237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graphicFrame>
        <p:nvGraphicFramePr>
          <p:cNvPr id="270" name="Google Shape;270;p17"/>
          <p:cNvGraphicFramePr/>
          <p:nvPr/>
        </p:nvGraphicFramePr>
        <p:xfrm>
          <a:off x="928688" y="3364392"/>
          <a:ext cx="6345872" cy="3344596"/>
        </p:xfrm>
        <a:graphic>
          <a:graphicData uri="http://schemas.openxmlformats.org/presentationml/2006/ole">
            <mc:AlternateContent>
              <mc:Choice Requires="v">
                <p:oleObj r:id="rId5" imgH="3344596" imgW="6345872" progId="Paint.Picture" spid="_x0000_s1">
                  <p:embed/>
                </p:oleObj>
              </mc:Choice>
              <mc:Fallback>
                <p:oleObj r:id="rId6" imgH="3344596" imgW="6345872" progId="Paint.Picture">
                  <p:embed/>
                  <p:pic>
                    <p:nvPicPr>
                      <p:cNvPr id="270" name="Google Shape;270;p17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28688" y="3364392"/>
                        <a:ext cx="6345872" cy="3344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1" name="Google Shape;271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13572" y="2282404"/>
            <a:ext cx="4070668" cy="85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81887" y="2292776"/>
            <a:ext cx="3781425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8"/>
          <p:cNvSpPr txBox="1"/>
          <p:nvPr>
            <p:ph idx="1" type="body"/>
          </p:nvPr>
        </p:nvSpPr>
        <p:spPr>
          <a:xfrm>
            <a:off x="896862" y="1730743"/>
            <a:ext cx="9650635" cy="5020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Treatment for disc related pain</a:t>
            </a:r>
            <a:endParaRPr/>
          </a:p>
          <a:p>
            <a:pPr indent="-285750" lvl="0" marL="285750" rtl="0" algn="l">
              <a:spcBef>
                <a:spcPts val="140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Pain worse with sitting/standing in the same position</a:t>
            </a:r>
            <a:endParaRPr/>
          </a:p>
          <a:p>
            <a:pPr indent="-285750" lvl="0" marL="285750" rtl="0" algn="l">
              <a:spcBef>
                <a:spcPts val="140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Pain worse with leaning forward to tie shoes/pick up things</a:t>
            </a:r>
            <a:endParaRPr/>
          </a:p>
          <a:p>
            <a:pPr indent="-285750" lvl="0" marL="285750" rtl="0" algn="l">
              <a:spcBef>
                <a:spcPts val="140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Pain improves with shifting weight/lean</a:t>
            </a:r>
            <a:endParaRPr/>
          </a:p>
        </p:txBody>
      </p:sp>
      <p:sp>
        <p:nvSpPr>
          <p:cNvPr id="278" name="Google Shape;278;p18"/>
          <p:cNvSpPr txBox="1"/>
          <p:nvPr/>
        </p:nvSpPr>
        <p:spPr>
          <a:xfrm>
            <a:off x="404038" y="223676"/>
            <a:ext cx="11787962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INTRACEPT PROCEDURE FOR BACK PAIN (VERTEBRALGENIC)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404038" y="223676"/>
            <a:ext cx="11787962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INTRACEPT PROCEDURE FOR BACK PAIN (VERTEBRALGENIC)</a:t>
            </a:r>
            <a:endParaRPr/>
          </a:p>
        </p:txBody>
      </p:sp>
      <p:pic>
        <p:nvPicPr>
          <p:cNvPr descr="ABCs of the degenerative spine | Insights into Imaging | Full Text" id="284" name="Google Shape;284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6020" y="1730743"/>
            <a:ext cx="7454696" cy="482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/>
          <p:nvPr>
            <p:ph type="title"/>
          </p:nvPr>
        </p:nvSpPr>
        <p:spPr>
          <a:xfrm>
            <a:off x="2146858" y="-108333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SPINAL CORD STIMULATOR</a:t>
            </a:r>
            <a:endParaRPr/>
          </a:p>
        </p:txBody>
      </p:sp>
      <p:sp>
        <p:nvSpPr>
          <p:cNvPr id="150" name="Google Shape;150;p2"/>
          <p:cNvSpPr txBox="1"/>
          <p:nvPr>
            <p:ph idx="1" type="body"/>
          </p:nvPr>
        </p:nvSpPr>
        <p:spPr>
          <a:xfrm>
            <a:off x="976637" y="104087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-US"/>
              <a:t>Using electrical leads to block/modulate the pain at the spinal cord level</a:t>
            </a:r>
            <a:endParaRPr/>
          </a:p>
        </p:txBody>
      </p:sp>
      <p:pic>
        <p:nvPicPr>
          <p:cNvPr descr="Image result for spinal cord stimulator cross section" id="151" name="Google Shape;15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1867" y="2074058"/>
            <a:ext cx="4403725" cy="4403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pinal cord stimulator cross section" id="152" name="Google Shape;15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2878" y="1911135"/>
            <a:ext cx="5469573" cy="47295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2"/>
          <p:cNvCxnSpPr/>
          <p:nvPr/>
        </p:nvCxnSpPr>
        <p:spPr>
          <a:xfrm flipH="1">
            <a:off x="3930474" y="1850260"/>
            <a:ext cx="1585753" cy="1184554"/>
          </a:xfrm>
          <a:prstGeom prst="straightConnector1">
            <a:avLst/>
          </a:prstGeom>
          <a:noFill/>
          <a:ln cap="flat" cmpd="sng" w="66675">
            <a:solidFill>
              <a:srgbClr val="FF0000">
                <a:alpha val="60000"/>
              </a:srgbClr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54" name="Google Shape;154;p2"/>
          <p:cNvCxnSpPr/>
          <p:nvPr/>
        </p:nvCxnSpPr>
        <p:spPr>
          <a:xfrm>
            <a:off x="5547649" y="1850260"/>
            <a:ext cx="2932927" cy="447596"/>
          </a:xfrm>
          <a:prstGeom prst="straightConnector1">
            <a:avLst/>
          </a:prstGeom>
          <a:noFill/>
          <a:ln cap="flat" cmpd="sng" w="66675">
            <a:solidFill>
              <a:srgbClr val="FF0000">
                <a:alpha val="60000"/>
              </a:srgbClr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courtesy of Google Images" id="289" name="Google Shape;2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3574" y="1502150"/>
            <a:ext cx="7060700" cy="5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0"/>
          <p:cNvSpPr txBox="1"/>
          <p:nvPr/>
        </p:nvSpPr>
        <p:spPr>
          <a:xfrm>
            <a:off x="404038" y="223676"/>
            <a:ext cx="11787962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INTRACEPT PROCEDURE FOR BACK PAIN (VERTEBRALGENIC)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tracept Procedure - Restore Medical Partners | Venice, FL" id="295" name="Google Shape;29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3380" y="1585304"/>
            <a:ext cx="7584926" cy="508130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1"/>
          <p:cNvSpPr txBox="1"/>
          <p:nvPr/>
        </p:nvSpPr>
        <p:spPr>
          <a:xfrm>
            <a:off x="404038" y="223676"/>
            <a:ext cx="11787962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INTRACEPT PROCEDURE FOR BACK PAIN (VERTEBRALGENIC)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/>
          <p:nvPr/>
        </p:nvSpPr>
        <p:spPr>
          <a:xfrm>
            <a:off x="404038" y="223676"/>
            <a:ext cx="11787962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INTRACEPT PROCEDURE FOR BACK PAIN (VERTEBRALGENIC)</a:t>
            </a:r>
            <a:endParaRPr/>
          </a:p>
        </p:txBody>
      </p:sp>
      <p:pic>
        <p:nvPicPr>
          <p:cNvPr id="302" name="Google Shape;30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5913" y="2104924"/>
            <a:ext cx="5688648" cy="357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/>
          <p:nvPr>
            <p:ph idx="1" type="body"/>
          </p:nvPr>
        </p:nvSpPr>
        <p:spPr>
          <a:xfrm>
            <a:off x="864965" y="2265562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-No incisions</a:t>
            </a:r>
            <a:endParaRPr/>
          </a:p>
          <a:p>
            <a:pPr indent="0" lvl="0" marL="0" rtl="0" algn="l">
              <a:spcBef>
                <a:spcPts val="1240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-Light activity for 3-5 days</a:t>
            </a:r>
            <a:endParaRPr/>
          </a:p>
          <a:p>
            <a:pPr indent="0" lvl="0" marL="0" rtl="0" algn="l">
              <a:spcBef>
                <a:spcPts val="1240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-Walk the same day</a:t>
            </a:r>
            <a:endParaRPr/>
          </a:p>
          <a:p>
            <a:pPr indent="0" lvl="0" marL="0" rtl="0" algn="l">
              <a:spcBef>
                <a:spcPts val="1240"/>
              </a:spcBef>
              <a:spcAft>
                <a:spcPts val="0"/>
              </a:spcAft>
              <a:buSzPts val="2560"/>
              <a:buNone/>
            </a:pPr>
            <a:r>
              <a:rPr lang="en-US" sz="3200"/>
              <a:t>-Resume normal activity after 5 days</a:t>
            </a:r>
            <a:endParaRPr/>
          </a:p>
          <a:p>
            <a:pPr indent="0" lvl="0" marL="0" rtl="0" algn="l">
              <a:spcBef>
                <a:spcPts val="1240"/>
              </a:spcBef>
              <a:spcAft>
                <a:spcPts val="0"/>
              </a:spcAft>
              <a:buSzPts val="2560"/>
              <a:buNone/>
            </a:pPr>
            <a:r>
              <a:t/>
            </a:r>
            <a:endParaRPr sz="3200"/>
          </a:p>
        </p:txBody>
      </p:sp>
      <p:sp>
        <p:nvSpPr>
          <p:cNvPr id="308" name="Google Shape;308;p23"/>
          <p:cNvSpPr txBox="1"/>
          <p:nvPr/>
        </p:nvSpPr>
        <p:spPr>
          <a:xfrm>
            <a:off x="864965" y="433375"/>
            <a:ext cx="11787962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 PROCEDURE FOR INTRACEPT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/>
          <p:nvPr>
            <p:ph type="title"/>
          </p:nvPr>
        </p:nvSpPr>
        <p:spPr>
          <a:xfrm>
            <a:off x="328612" y="413341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n-US" sz="2000"/>
              <a:t>INTRACEPT </a:t>
            </a:r>
            <a:br>
              <a:rPr lang="en-US" sz="2000"/>
            </a:br>
            <a:r>
              <a:rPr lang="en-US" sz="2000"/>
              <a:t>STUDY</a:t>
            </a:r>
            <a:endParaRPr/>
          </a:p>
        </p:txBody>
      </p:sp>
      <p:graphicFrame>
        <p:nvGraphicFramePr>
          <p:cNvPr id="315" name="Google Shape;315;p24"/>
          <p:cNvGraphicFramePr/>
          <p:nvPr/>
        </p:nvGraphicFramePr>
        <p:xfrm>
          <a:off x="915671" y="2258424"/>
          <a:ext cx="9366250" cy="4599576"/>
        </p:xfrm>
        <a:graphic>
          <a:graphicData uri="http://schemas.openxmlformats.org/presentationml/2006/ole">
            <mc:AlternateContent>
              <mc:Choice Requires="v">
                <p:oleObj r:id="rId4" imgH="4599576" imgW="9366250" progId="Paint.Picture" spid="_x0000_s1">
                  <p:embed/>
                </p:oleObj>
              </mc:Choice>
              <mc:Fallback>
                <p:oleObj r:id="rId5" imgH="4599576" imgW="9366250" progId="Paint.Picture">
                  <p:embed/>
                  <p:pic>
                    <p:nvPicPr>
                      <p:cNvPr id="315" name="Google Shape;315;p2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15671" y="2258424"/>
                        <a:ext cx="9366250" cy="4599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6" name="Google Shape;316;p24"/>
          <p:cNvPicPr preferRelativeResize="0"/>
          <p:nvPr/>
        </p:nvPicPr>
        <p:blipFill rotWithShape="1">
          <a:blip r:embed="rId7">
            <a:alphaModFix/>
          </a:blip>
          <a:srcRect b="19405" l="0" r="0" t="0"/>
          <a:stretch/>
        </p:blipFill>
        <p:spPr>
          <a:xfrm>
            <a:off x="2006885" y="19075"/>
            <a:ext cx="9967913" cy="210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"/>
          <p:cNvSpPr txBox="1"/>
          <p:nvPr>
            <p:ph type="title"/>
          </p:nvPr>
        </p:nvSpPr>
        <p:spPr>
          <a:xfrm>
            <a:off x="1335853" y="0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PERIPHERAL NERVE STIMULATION</a:t>
            </a:r>
            <a:endParaRPr/>
          </a:p>
        </p:txBody>
      </p:sp>
      <p:sp>
        <p:nvSpPr>
          <p:cNvPr id="322" name="Google Shape;322;p25"/>
          <p:cNvSpPr txBox="1"/>
          <p:nvPr/>
        </p:nvSpPr>
        <p:spPr>
          <a:xfrm>
            <a:off x="495150" y="1115325"/>
            <a:ext cx="5267400" cy="58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60"/>
              <a:buFont typeface="Noto Sans Symbols"/>
              <a:buChar char="▶"/>
            </a:pPr>
            <a:r>
              <a:rPr lang="en-US" sz="32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Small electrical leads to stimulate and block pain</a:t>
            </a: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Clr>
                <a:schemeClr val="lt1"/>
              </a:buClr>
              <a:buSzPts val="2560"/>
              <a:buFont typeface="Noto Sans Symbols"/>
              <a:buChar char="▶"/>
            </a:pPr>
            <a:r>
              <a:rPr lang="en-US" sz="32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Ability to target individual nerves</a:t>
            </a: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Clr>
                <a:schemeClr val="lt1"/>
              </a:buClr>
              <a:buSzPts val="2560"/>
              <a:buFont typeface="Noto Sans Symbols"/>
              <a:buChar char="▶"/>
            </a:pPr>
            <a:r>
              <a:rPr lang="en-US" sz="32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Common Areas: Shoulder/Leg/ Hip/Knee/Foot/Ankle</a:t>
            </a: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Clr>
                <a:schemeClr val="lt1"/>
              </a:buClr>
              <a:buSzPts val="2560"/>
              <a:buFont typeface="Noto Sans Symbols"/>
              <a:buChar char="▶"/>
            </a:pPr>
            <a:r>
              <a:rPr lang="en-US" sz="3200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Day of trial-minimally invasive</a:t>
            </a: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25"/>
          <p:cNvPicPr preferRelativeResize="0"/>
          <p:nvPr/>
        </p:nvPicPr>
        <p:blipFill rotWithShape="1">
          <a:blip r:embed="rId3">
            <a:alphaModFix/>
          </a:blip>
          <a:srcRect b="0" l="42176" r="0" t="0"/>
          <a:stretch/>
        </p:blipFill>
        <p:spPr>
          <a:xfrm>
            <a:off x="6292645" y="1032150"/>
            <a:ext cx="5601951" cy="54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>
            <p:ph type="title"/>
          </p:nvPr>
        </p:nvSpPr>
        <p:spPr>
          <a:xfrm>
            <a:off x="1167687" y="133860"/>
            <a:ext cx="9899705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KNEE TRIAL PERIPHERAL NERVE STIMULATION</a:t>
            </a:r>
            <a:endParaRPr/>
          </a:p>
        </p:txBody>
      </p:sp>
      <p:pic>
        <p:nvPicPr>
          <p:cNvPr id="329" name="Google Shape;32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463" y="1401652"/>
            <a:ext cx="3857625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1088" y="1401652"/>
            <a:ext cx="4938602" cy="2487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551" y="4347661"/>
            <a:ext cx="4043447" cy="221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10466" y="4154207"/>
            <a:ext cx="3560683" cy="255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43073" y="3244484"/>
            <a:ext cx="2858376" cy="332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/>
          <p:nvPr>
            <p:ph type="title"/>
          </p:nvPr>
        </p:nvSpPr>
        <p:spPr>
          <a:xfrm>
            <a:off x="1335853" y="0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PERIPHERAL NERVE STIMULATION</a:t>
            </a:r>
            <a:endParaRPr/>
          </a:p>
        </p:txBody>
      </p:sp>
      <p:sp>
        <p:nvSpPr>
          <p:cNvPr id="340" name="Google Shape;340;p27"/>
          <p:cNvSpPr txBox="1"/>
          <p:nvPr>
            <p:ph idx="1" type="body"/>
          </p:nvPr>
        </p:nvSpPr>
        <p:spPr>
          <a:xfrm>
            <a:off x="200736" y="1507067"/>
            <a:ext cx="5664036" cy="3743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Implant involves the placement of electrical leads under the skin</a:t>
            </a:r>
            <a:endParaRPr/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Battery will be external</a:t>
            </a:r>
            <a:endParaRPr/>
          </a:p>
          <a:p>
            <a:pPr indent="0" lvl="0" marL="0" rtl="0" algn="l">
              <a:spcBef>
                <a:spcPts val="1240"/>
              </a:spcBef>
              <a:spcAft>
                <a:spcPts val="0"/>
              </a:spcAft>
              <a:buSzPts val="2560"/>
              <a:buNone/>
            </a:pPr>
            <a:r>
              <a:t/>
            </a:r>
            <a:endParaRPr sz="3200"/>
          </a:p>
        </p:txBody>
      </p:sp>
      <p:sp>
        <p:nvSpPr>
          <p:cNvPr descr="Stimwave | NeuroSpine" id="341" name="Google Shape;341;p2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42" name="Google Shape;342;p27"/>
          <p:cNvGraphicFramePr/>
          <p:nvPr/>
        </p:nvGraphicFramePr>
        <p:xfrm>
          <a:off x="5400675" y="1507083"/>
          <a:ext cx="6791326" cy="4581525"/>
        </p:xfrm>
        <a:graphic>
          <a:graphicData uri="http://schemas.openxmlformats.org/presentationml/2006/ole">
            <mc:AlternateContent>
              <mc:Choice Requires="v">
                <p:oleObj r:id="rId4" imgH="4581525" imgW="6791326" progId="Paint.Picture" spid="_x0000_s1">
                  <p:embed/>
                </p:oleObj>
              </mc:Choice>
              <mc:Fallback>
                <p:oleObj r:id="rId5" imgH="4581525" imgW="6791326" progId="Paint.Picture">
                  <p:embed/>
                  <p:pic>
                    <p:nvPicPr>
                      <p:cNvPr id="342" name="Google Shape;342;p2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400675" y="1507083"/>
                        <a:ext cx="6791326" cy="458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"/>
          <p:cNvSpPr txBox="1"/>
          <p:nvPr>
            <p:ph type="title"/>
          </p:nvPr>
        </p:nvSpPr>
        <p:spPr>
          <a:xfrm>
            <a:off x="3458943" y="-67734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TENJET </a:t>
            </a:r>
            <a:endParaRPr/>
          </a:p>
        </p:txBody>
      </p:sp>
      <p:sp>
        <p:nvSpPr>
          <p:cNvPr id="348" name="Google Shape;348;p28"/>
          <p:cNvSpPr txBox="1"/>
          <p:nvPr>
            <p:ph idx="1" type="body"/>
          </p:nvPr>
        </p:nvSpPr>
        <p:spPr>
          <a:xfrm>
            <a:off x="345050" y="952850"/>
            <a:ext cx="5346600" cy="523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-258318" lvl="0" marL="285750" rtl="0" algn="l">
              <a:spcBef>
                <a:spcPts val="0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Treatment for Tendinosis or Chronic Tendonitis</a:t>
            </a:r>
            <a:endParaRPr/>
          </a:p>
          <a:p>
            <a:pPr indent="-258318" lvl="0" marL="285750" rtl="0" algn="l">
              <a:spcBef>
                <a:spcPts val="1320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High velocity jet of “water” saline to resect diseased tendon</a:t>
            </a:r>
            <a:endParaRPr/>
          </a:p>
          <a:p>
            <a:pPr indent="-258318" lvl="0" marL="285750" rtl="0" algn="l">
              <a:spcBef>
                <a:spcPts val="1320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Tennis Elbow, </a:t>
            </a:r>
            <a:r>
              <a:rPr lang="en-US" sz="3600"/>
              <a:t>Side of the hip(bursa)</a:t>
            </a:r>
            <a:r>
              <a:rPr lang="en-US" sz="3600"/>
              <a:t>, rotator cuff/Shoulder, Knee, Hamstring, Achilles and Plantar fasciitis</a:t>
            </a:r>
            <a:endParaRPr/>
          </a:p>
          <a:p>
            <a:pPr indent="-102870" lvl="0" marL="285750" rtl="0" algn="l">
              <a:spcBef>
                <a:spcPts val="1320"/>
              </a:spcBef>
              <a:spcAft>
                <a:spcPts val="0"/>
              </a:spcAft>
              <a:buSzPct val="79999"/>
              <a:buNone/>
            </a:pPr>
            <a:r>
              <a:t/>
            </a:r>
            <a:endParaRPr sz="3600"/>
          </a:p>
        </p:txBody>
      </p:sp>
      <p:pic>
        <p:nvPicPr>
          <p:cNvPr id="349" name="Google Shape;3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700" y="1556137"/>
            <a:ext cx="6500301" cy="36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/>
          <p:nvPr>
            <p:ph type="title"/>
          </p:nvPr>
        </p:nvSpPr>
        <p:spPr>
          <a:xfrm>
            <a:off x="3458943" y="-67734"/>
            <a:ext cx="8534400" cy="15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TENJET </a:t>
            </a:r>
            <a:endParaRPr/>
          </a:p>
        </p:txBody>
      </p:sp>
      <p:pic>
        <p:nvPicPr>
          <p:cNvPr id="356" name="Google Shape;3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57" y="1094006"/>
            <a:ext cx="4556125" cy="379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2159" y="1591617"/>
            <a:ext cx="3359862" cy="330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8598" y="1594802"/>
            <a:ext cx="3414745" cy="329849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9"/>
          <p:cNvSpPr txBox="1"/>
          <p:nvPr/>
        </p:nvSpPr>
        <p:spPr>
          <a:xfrm>
            <a:off x="4972159" y="5165837"/>
            <a:ext cx="678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Gluteal Tendon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 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After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"/>
          <p:cNvSpPr txBox="1"/>
          <p:nvPr>
            <p:ph type="title"/>
          </p:nvPr>
        </p:nvSpPr>
        <p:spPr>
          <a:xfrm>
            <a:off x="966223" y="-298313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CURRENT INDICATIONS</a:t>
            </a:r>
            <a:endParaRPr/>
          </a:p>
        </p:txBody>
      </p:sp>
      <p:sp>
        <p:nvSpPr>
          <p:cNvPr id="160" name="Google Shape;160;p3"/>
          <p:cNvSpPr txBox="1"/>
          <p:nvPr>
            <p:ph idx="1" type="body"/>
          </p:nvPr>
        </p:nvSpPr>
        <p:spPr>
          <a:xfrm>
            <a:off x="538934" y="208731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880"/>
              <a:buChar char="▶"/>
            </a:pPr>
            <a:r>
              <a:rPr lang="en-US" sz="3600"/>
              <a:t>Complex regional pain syndrome 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▶"/>
            </a:pPr>
            <a:r>
              <a:rPr lang="en-US" sz="3600"/>
              <a:t>Lumbar post-laminectomy Syndrome (Fail back syndrome)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▶"/>
            </a:pPr>
            <a:r>
              <a:rPr lang="en-US" sz="3600"/>
              <a:t>(New Indication) Non Surgical Refractory Back Pain</a:t>
            </a:r>
            <a:endParaRPr/>
          </a:p>
          <a:p>
            <a:pPr indent="-285750" lvl="0" marL="285750" rtl="0" algn="l">
              <a:spcBef>
                <a:spcPts val="1320"/>
              </a:spcBef>
              <a:spcAft>
                <a:spcPts val="0"/>
              </a:spcAft>
              <a:buSzPts val="2880"/>
              <a:buChar char="▶"/>
            </a:pPr>
            <a:r>
              <a:rPr lang="en-US" sz="3600"/>
              <a:t>(New Indication) Painful diabetic neuropathy</a:t>
            </a:r>
            <a:endParaRPr/>
          </a:p>
          <a:p>
            <a:pPr indent="-102870" lvl="0" marL="285750" rtl="0" algn="l">
              <a:spcBef>
                <a:spcPts val="1320"/>
              </a:spcBef>
              <a:spcAft>
                <a:spcPts val="0"/>
              </a:spcAft>
              <a:buSzPts val="2880"/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/>
          <p:nvPr>
            <p:ph type="title"/>
          </p:nvPr>
        </p:nvSpPr>
        <p:spPr>
          <a:xfrm>
            <a:off x="1220240" y="131963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TENJET POST PROCEDURE CARE</a:t>
            </a:r>
            <a:endParaRPr/>
          </a:p>
        </p:txBody>
      </p:sp>
      <p:sp>
        <p:nvSpPr>
          <p:cNvPr id="365" name="Google Shape;365;p30"/>
          <p:cNvSpPr txBox="1"/>
          <p:nvPr>
            <p:ph idx="1" type="body"/>
          </p:nvPr>
        </p:nvSpPr>
        <p:spPr>
          <a:xfrm>
            <a:off x="946971" y="1947041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Ok to resume regular activity the day after</a:t>
            </a:r>
            <a:endParaRPr/>
          </a:p>
          <a:p>
            <a:pPr indent="-285750" lvl="0" marL="285750" rtl="0" algn="l">
              <a:spcBef>
                <a:spcPts val="140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No heavy load on the tendon until 2 week after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"/>
          <p:cNvSpPr txBox="1"/>
          <p:nvPr/>
        </p:nvSpPr>
        <p:spPr>
          <a:xfrm>
            <a:off x="247725" y="131700"/>
            <a:ext cx="114714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 DISC NP (Nucleus Pulposus) FOR DISCOGENIC LOW BACK PAIN </a:t>
            </a:r>
            <a:endParaRPr sz="3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1" name="Google Shape;371;p32"/>
          <p:cNvPicPr preferRelativeResize="0"/>
          <p:nvPr/>
        </p:nvPicPr>
        <p:blipFill rotWithShape="1">
          <a:blip r:embed="rId3">
            <a:alphaModFix/>
          </a:blip>
          <a:srcRect b="28783" l="26951" r="57594" t="53216"/>
          <a:stretch/>
        </p:blipFill>
        <p:spPr>
          <a:xfrm>
            <a:off x="723418" y="1993755"/>
            <a:ext cx="3087291" cy="202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2"/>
          <p:cNvPicPr preferRelativeResize="0"/>
          <p:nvPr/>
        </p:nvPicPr>
        <p:blipFill rotWithShape="1">
          <a:blip r:embed="rId4">
            <a:alphaModFix/>
          </a:blip>
          <a:srcRect b="10484" l="10614" r="10583" t="11790"/>
          <a:stretch/>
        </p:blipFill>
        <p:spPr>
          <a:xfrm>
            <a:off x="4072687" y="1993755"/>
            <a:ext cx="3645900" cy="2022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73" name="Google Shape;373;p32"/>
          <p:cNvPicPr preferRelativeResize="0"/>
          <p:nvPr/>
        </p:nvPicPr>
        <p:blipFill rotWithShape="1">
          <a:blip r:embed="rId5">
            <a:alphaModFix/>
          </a:blip>
          <a:srcRect b="29183" l="56507" r="29072" t="53850"/>
          <a:stretch/>
        </p:blipFill>
        <p:spPr>
          <a:xfrm>
            <a:off x="7980551" y="1993755"/>
            <a:ext cx="3645886" cy="204320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2"/>
          <p:cNvSpPr txBox="1"/>
          <p:nvPr/>
        </p:nvSpPr>
        <p:spPr>
          <a:xfrm>
            <a:off x="530525" y="4296256"/>
            <a:ext cx="32802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Age-related wear and tear of the intervertebral disc can cause loss of hydration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degeneration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4072687" y="4353338"/>
            <a:ext cx="3769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VIA Disc NP is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delivered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into the degenerated disc through a 20G spine needle</a:t>
            </a:r>
            <a:endParaRPr b="0" baseline="3000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2"/>
          <p:cNvSpPr txBox="1"/>
          <p:nvPr/>
        </p:nvSpPr>
        <p:spPr>
          <a:xfrm>
            <a:off x="7980547" y="4296260"/>
            <a:ext cx="38022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After 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delivery</a:t>
            </a: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VIA Disc NP supplements the degenerated intervertebral disc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"/>
          <p:cNvSpPr txBox="1"/>
          <p:nvPr>
            <p:ph type="title"/>
          </p:nvPr>
        </p:nvSpPr>
        <p:spPr>
          <a:xfrm>
            <a:off x="212375" y="134975"/>
            <a:ext cx="11700900" cy="15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VIA DISC NP (Nucleus Pulposus) FOR DISCOGENIC LOW BACK PAIN </a:t>
            </a:r>
            <a:endParaRPr/>
          </a:p>
        </p:txBody>
      </p:sp>
      <p:sp>
        <p:nvSpPr>
          <p:cNvPr id="382" name="Google Shape;382;p31"/>
          <p:cNvSpPr txBox="1"/>
          <p:nvPr>
            <p:ph idx="1" type="body"/>
          </p:nvPr>
        </p:nvSpPr>
        <p:spPr>
          <a:xfrm>
            <a:off x="291075" y="1642175"/>
            <a:ext cx="3933600" cy="46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10000"/>
          </a:bodyPr>
          <a:lstStyle/>
          <a:p>
            <a:pPr indent="-322326" lvl="0" marL="285750" rtl="0" algn="l">
              <a:spcBef>
                <a:spcPts val="1266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For patients with lower back pain related to disc degeneration</a:t>
            </a:r>
            <a:endParaRPr/>
          </a:p>
          <a:p>
            <a:pPr indent="-244602" lvl="0" marL="285750" rtl="0" algn="l">
              <a:spcBef>
                <a:spcPts val="1266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Lower back pain is midline with or without radicular symptoms</a:t>
            </a:r>
            <a:endParaRPr/>
          </a:p>
          <a:p>
            <a:pPr indent="-244602" lvl="0" marL="285750" rtl="0" algn="l">
              <a:spcBef>
                <a:spcPts val="1266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Worsen with heavy load on the spine, leaning forward, and sitting intolerance</a:t>
            </a:r>
            <a:endParaRPr/>
          </a:p>
          <a:p>
            <a:pPr indent="-191770" lvl="0" marL="285750" rtl="0" algn="l">
              <a:spcBef>
                <a:spcPts val="970"/>
              </a:spcBef>
              <a:spcAft>
                <a:spcPts val="0"/>
              </a:spcAft>
              <a:buSzPct val="80000"/>
              <a:buNone/>
            </a:pPr>
            <a:r>
              <a:t/>
            </a:r>
            <a:endParaRPr/>
          </a:p>
        </p:txBody>
      </p:sp>
      <p:pic>
        <p:nvPicPr>
          <p:cNvPr descr="Diagram&#10;&#10;Description automatically generated" id="383" name="Google Shape;383;p31"/>
          <p:cNvPicPr preferRelativeResize="0"/>
          <p:nvPr/>
        </p:nvPicPr>
        <p:blipFill rotWithShape="1">
          <a:blip r:embed="rId3">
            <a:alphaModFix/>
          </a:blip>
          <a:srcRect b="0" l="35596" r="0" t="0"/>
          <a:stretch/>
        </p:blipFill>
        <p:spPr>
          <a:xfrm>
            <a:off x="4224675" y="1880425"/>
            <a:ext cx="7769900" cy="362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 txBox="1"/>
          <p:nvPr>
            <p:ph type="title"/>
          </p:nvPr>
        </p:nvSpPr>
        <p:spPr>
          <a:xfrm>
            <a:off x="263798" y="47715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VIA DISC NP</a:t>
            </a:r>
            <a:endParaRPr/>
          </a:p>
        </p:txBody>
      </p:sp>
      <p:pic>
        <p:nvPicPr>
          <p:cNvPr id="390" name="Google Shape;39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2352" y="332410"/>
            <a:ext cx="905827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3874" y="1732775"/>
            <a:ext cx="7910574" cy="476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 txBox="1"/>
          <p:nvPr>
            <p:ph idx="1" type="body"/>
          </p:nvPr>
        </p:nvSpPr>
        <p:spPr>
          <a:xfrm>
            <a:off x="772368" y="1413022"/>
            <a:ext cx="8534400" cy="4895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n-US" sz="3200"/>
              <a:t>-No incision</a:t>
            </a:r>
            <a:endParaRPr/>
          </a:p>
          <a:p>
            <a:pPr indent="0" lvl="0" marL="0" rtl="0" algn="l">
              <a:spcBef>
                <a:spcPts val="1192"/>
              </a:spcBef>
              <a:spcAft>
                <a:spcPts val="0"/>
              </a:spcAft>
              <a:buSzPct val="80000"/>
              <a:buNone/>
            </a:pPr>
            <a:r>
              <a:rPr lang="en-US" sz="3200"/>
              <a:t>-Walk the same day</a:t>
            </a:r>
            <a:endParaRPr/>
          </a:p>
          <a:p>
            <a:pPr indent="0" lvl="0" marL="0" rtl="0" algn="l">
              <a:spcBef>
                <a:spcPts val="1192"/>
              </a:spcBef>
              <a:spcAft>
                <a:spcPts val="0"/>
              </a:spcAft>
              <a:buSzPct val="80000"/>
              <a:buNone/>
            </a:pPr>
            <a:r>
              <a:rPr lang="en-US" sz="3200"/>
              <a:t>-Return to work as soon as you’re comfortable</a:t>
            </a:r>
            <a:endParaRPr/>
          </a:p>
          <a:p>
            <a:pPr indent="0" lvl="0" marL="0" rtl="0" algn="l">
              <a:spcBef>
                <a:spcPts val="1192"/>
              </a:spcBef>
              <a:spcAft>
                <a:spcPts val="0"/>
              </a:spcAft>
              <a:buSzPct val="80000"/>
              <a:buNone/>
            </a:pPr>
            <a:r>
              <a:rPr lang="en-US" sz="3200"/>
              <a:t>-Resume normal activity after 5 days</a:t>
            </a:r>
            <a:endParaRPr/>
          </a:p>
          <a:p>
            <a:pPr indent="0" lvl="0" marL="0" rtl="0" algn="l">
              <a:spcBef>
                <a:spcPts val="1192"/>
              </a:spcBef>
              <a:spcAft>
                <a:spcPts val="0"/>
              </a:spcAft>
              <a:buSzPct val="80000"/>
              <a:buNone/>
            </a:pPr>
            <a:r>
              <a:rPr lang="en-US" sz="3200"/>
              <a:t>-Do not submerge needle site in water for 1 week post procedure</a:t>
            </a:r>
            <a:endParaRPr/>
          </a:p>
          <a:p>
            <a:pPr indent="0" lvl="0" marL="0" rtl="0" algn="l">
              <a:spcBef>
                <a:spcPts val="1192"/>
              </a:spcBef>
              <a:spcAft>
                <a:spcPts val="0"/>
              </a:spcAft>
              <a:buSzPct val="80000"/>
              <a:buNone/>
            </a:pPr>
            <a:r>
              <a:rPr lang="en-US" sz="3200"/>
              <a:t>-Avoid strenuous activities, and lifting more than 15 lbs. for up to 14 days post procedure</a:t>
            </a:r>
            <a:endParaRPr/>
          </a:p>
        </p:txBody>
      </p:sp>
      <p:sp>
        <p:nvSpPr>
          <p:cNvPr id="397" name="Google Shape;397;p36"/>
          <p:cNvSpPr txBox="1"/>
          <p:nvPr/>
        </p:nvSpPr>
        <p:spPr>
          <a:xfrm>
            <a:off x="404038" y="433376"/>
            <a:ext cx="11787962" cy="11060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 PROCEDURE INSTRUCTIONS FOR VIA DISC NP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 txBox="1"/>
          <p:nvPr>
            <p:ph type="title"/>
          </p:nvPr>
        </p:nvSpPr>
        <p:spPr>
          <a:xfrm>
            <a:off x="2996487" y="293704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403" name="Google Shape;40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294" y="2160750"/>
            <a:ext cx="2824843" cy="336368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7"/>
          <p:cNvSpPr txBox="1"/>
          <p:nvPr/>
        </p:nvSpPr>
        <p:spPr>
          <a:xfrm>
            <a:off x="3815255" y="1800771"/>
            <a:ext cx="7451835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Clinic number 210-690-0777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Texas Center for Athletes</a:t>
            </a:r>
            <a:endParaRPr b="1" i="0"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 Spurs Lane, Suite 240 San Antonio Texas 78240 USA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b="1" i="0" lang="en-US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i="0" lang="en-US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Westover Hills</a:t>
            </a:r>
            <a:endParaRPr b="1" i="0"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10010 Rogers Crossing, Suite 230 San Antonio, TEXAS 78251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Stone Oak</a:t>
            </a:r>
            <a:endParaRPr b="1" i="0"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255 E. Sonterra Blvd, Suite 203 San Antonio Texas 78258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SPINAL CORD STIMULATION TRIAL</a:t>
            </a:r>
            <a:endParaRPr/>
          </a:p>
        </p:txBody>
      </p:sp>
      <p:pic>
        <p:nvPicPr>
          <p:cNvPr descr="SCS Trial" id="166" name="Google Shape;166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0129" y="589661"/>
            <a:ext cx="5846509" cy="389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 txBox="1"/>
          <p:nvPr/>
        </p:nvSpPr>
        <p:spPr>
          <a:xfrm>
            <a:off x="1145685" y="571499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Noto Sans Symbols"/>
              <a:buChar char="▶"/>
            </a:pPr>
            <a:r>
              <a:rPr b="0" i="0" lang="en-US" sz="3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day trial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/>
          <p:nvPr>
            <p:ph type="title"/>
          </p:nvPr>
        </p:nvSpPr>
        <p:spPr>
          <a:xfrm>
            <a:off x="1358582" y="126787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SPINAL CORD STIMULATOR</a:t>
            </a:r>
            <a:endParaRPr/>
          </a:p>
        </p:txBody>
      </p:sp>
      <p:sp>
        <p:nvSpPr>
          <p:cNvPr id="173" name="Google Shape;173;p5"/>
          <p:cNvSpPr txBox="1"/>
          <p:nvPr>
            <p:ph idx="1" type="body"/>
          </p:nvPr>
        </p:nvSpPr>
        <p:spPr>
          <a:xfrm>
            <a:off x="4146096" y="2152067"/>
            <a:ext cx="5145405" cy="3154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3200"/>
              <a:buChar char="▶"/>
            </a:pPr>
            <a:r>
              <a:rPr lang="en-US" sz="4000"/>
              <a:t>Implantation of battery as well as leads only if the trial if helpful</a:t>
            </a:r>
            <a:endParaRPr/>
          </a:p>
          <a:p>
            <a:pPr indent="-82550" lvl="0" marL="285750" rtl="0" algn="l">
              <a:spcBef>
                <a:spcPts val="14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000"/>
          </a:p>
          <a:p>
            <a:pPr indent="-82550" lvl="0" marL="285750" rtl="0" algn="l">
              <a:spcBef>
                <a:spcPts val="14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4000"/>
          </a:p>
        </p:txBody>
      </p:sp>
      <p:pic>
        <p:nvPicPr>
          <p:cNvPr descr="Pin on Pain Solutions" id="174" name="Google Shape;1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1175" y="1491343"/>
            <a:ext cx="2457450" cy="5090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inal cord stimulation: a nonopioid alternative for chronic pain  management | CMAJ" id="175" name="Google Shape;17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680" y="1872117"/>
            <a:ext cx="3935742" cy="371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/>
          <p:nvPr>
            <p:ph type="title"/>
          </p:nvPr>
        </p:nvSpPr>
        <p:spPr>
          <a:xfrm>
            <a:off x="1196022" y="0"/>
            <a:ext cx="10149206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SCS ON  PAINFUL DIABETIC NEUROPATHY</a:t>
            </a:r>
            <a:endParaRPr/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9776"/>
            <a:ext cx="5231131" cy="104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4552" y="2641639"/>
            <a:ext cx="10462895" cy="400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8377" y="1217321"/>
            <a:ext cx="6752670" cy="1014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/>
          <p:nvPr>
            <p:ph type="title"/>
          </p:nvPr>
        </p:nvSpPr>
        <p:spPr>
          <a:xfrm>
            <a:off x="1196022" y="0"/>
            <a:ext cx="10149206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SCS ON  NON SURGICAL BACK PAIN</a:t>
            </a:r>
            <a:endParaRPr/>
          </a:p>
        </p:txBody>
      </p:sp>
      <p:pic>
        <p:nvPicPr>
          <p:cNvPr id="191" name="Google Shape;19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727" y="1107464"/>
            <a:ext cx="9724073" cy="19659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2" name="Google Shape;192;p7"/>
          <p:cNvGraphicFramePr/>
          <p:nvPr/>
        </p:nvGraphicFramePr>
        <p:xfrm>
          <a:off x="1196022" y="3241040"/>
          <a:ext cx="8889324" cy="3262313"/>
        </p:xfrm>
        <a:graphic>
          <a:graphicData uri="http://schemas.openxmlformats.org/presentationml/2006/ole">
            <mc:AlternateContent>
              <mc:Choice Requires="v">
                <p:oleObj r:id="rId5" imgH="3262313" imgW="8889324" progId="Paint.Picture" spid="_x0000_s1">
                  <p:embed/>
                </p:oleObj>
              </mc:Choice>
              <mc:Fallback>
                <p:oleObj r:id="rId6" imgH="3262313" imgW="8889324" progId="Paint.Picture">
                  <p:embed/>
                  <p:pic>
                    <p:nvPicPr>
                      <p:cNvPr id="192" name="Google Shape;192;p7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196022" y="3241040"/>
                        <a:ext cx="8889324" cy="326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/>
          <p:nvPr>
            <p:ph type="title"/>
          </p:nvPr>
        </p:nvSpPr>
        <p:spPr>
          <a:xfrm>
            <a:off x="1572974" y="308438"/>
            <a:ext cx="9468191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DORSAL ROOT GANGLION STIMULATION</a:t>
            </a:r>
            <a:endParaRPr/>
          </a:p>
        </p:txBody>
      </p:sp>
      <p:sp>
        <p:nvSpPr>
          <p:cNvPr id="198" name="Google Shape;198;p8"/>
          <p:cNvSpPr txBox="1"/>
          <p:nvPr>
            <p:ph idx="1" type="body"/>
          </p:nvPr>
        </p:nvSpPr>
        <p:spPr>
          <a:xfrm>
            <a:off x="1085865" y="1728387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Using electrical leads to block/modulate the nerves at the spinal cord level</a:t>
            </a:r>
            <a:endParaRPr/>
          </a:p>
          <a:p>
            <a:pPr indent="-285750" lvl="0" marL="285750" rtl="0" algn="l">
              <a:spcBef>
                <a:spcPts val="1158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Treatment for Complex Regional Pain Syndrome</a:t>
            </a:r>
            <a:endParaRPr/>
          </a:p>
          <a:p>
            <a:pPr indent="-285750" lvl="0" marL="285750" rtl="0" algn="l">
              <a:spcBef>
                <a:spcPts val="1158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Specifically Causalgia Type II</a:t>
            </a:r>
            <a:endParaRPr/>
          </a:p>
          <a:p>
            <a:pPr indent="-285750" lvl="0" marL="285750" rtl="0" algn="l">
              <a:spcBef>
                <a:spcPts val="1158"/>
              </a:spcBef>
              <a:spcAft>
                <a:spcPts val="0"/>
              </a:spcAft>
              <a:buSzPct val="79999"/>
              <a:buChar char="▶"/>
            </a:pPr>
            <a:r>
              <a:rPr lang="en-US" sz="3600"/>
              <a:t>Minor injury to a nerve with significant pain in that nerve or around the nerve distribution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/>
          <p:nvPr>
            <p:ph type="title"/>
          </p:nvPr>
        </p:nvSpPr>
        <p:spPr>
          <a:xfrm>
            <a:off x="995938" y="74660"/>
            <a:ext cx="9498879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COMMON CONDITION DRG CAN HELP</a:t>
            </a:r>
            <a:endParaRPr/>
          </a:p>
        </p:txBody>
      </p:sp>
      <p:sp>
        <p:nvSpPr>
          <p:cNvPr id="204" name="Google Shape;204;p9"/>
          <p:cNvSpPr txBox="1"/>
          <p:nvPr>
            <p:ph idx="1" type="body"/>
          </p:nvPr>
        </p:nvSpPr>
        <p:spPr>
          <a:xfrm>
            <a:off x="857392" y="1447799"/>
            <a:ext cx="9914517" cy="4883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Persistent Foot pain after ankle injury or surgery</a:t>
            </a:r>
            <a:endParaRPr/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Hip pain after hip replacement</a:t>
            </a:r>
            <a:endParaRPr/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Knee pain after knee replacement</a:t>
            </a:r>
            <a:endParaRPr/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Testicular pain after vasectomy</a:t>
            </a:r>
            <a:endParaRPr/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Groin pain after hernia surgery</a:t>
            </a:r>
            <a:endParaRPr/>
          </a:p>
          <a:p>
            <a:pPr indent="-285750" lvl="0" marL="285750" rtl="0" algn="l">
              <a:spcBef>
                <a:spcPts val="1240"/>
              </a:spcBef>
              <a:spcAft>
                <a:spcPts val="0"/>
              </a:spcAft>
              <a:buSzPts val="2560"/>
              <a:buChar char="▶"/>
            </a:pPr>
            <a:r>
              <a:rPr lang="en-US" sz="3200"/>
              <a:t>Small focal area is the key</a:t>
            </a:r>
            <a:endParaRPr/>
          </a:p>
          <a:p>
            <a:pPr indent="-123190" lvl="0" marL="285750" rtl="0" algn="l">
              <a:spcBef>
                <a:spcPts val="1240"/>
              </a:spcBef>
              <a:spcAft>
                <a:spcPts val="0"/>
              </a:spcAft>
              <a:buSzPts val="2560"/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2022-09-08T17:23:45Z</dcterms:created>
  <dc:creator>Ma Luo</dc:creator>
</cp:coreProperties>
</file>