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2" r:id="rId5"/>
    <p:sldId id="257" r:id="rId6"/>
    <p:sldId id="258" r:id="rId7"/>
    <p:sldId id="267" r:id="rId8"/>
    <p:sldId id="265" r:id="rId9"/>
    <p:sldId id="266" r:id="rId10"/>
    <p:sldId id="263" r:id="rId11"/>
    <p:sldId id="270"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CA18BD"/>
    <a:srgbClr val="CC9900"/>
    <a:srgbClr val="F41D0C"/>
    <a:srgbClr val="800080"/>
    <a:srgbClr val="663300"/>
    <a:srgbClr val="1F1F61"/>
    <a:srgbClr val="74330C"/>
    <a:srgbClr val="FF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ksoverknoves.com/" TargetMode="External"/><Relationship Id="rId2" Type="http://schemas.openxmlformats.org/officeDocument/2006/relationships/hyperlink" Target="http://www.pcrm.or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drweil.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bing.com/images/search?q=USDA+Organic+Image&amp;FORM=IRIBQP"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Nutrition as A Tool to Assist with Pain Management</a:t>
            </a:r>
            <a:br>
              <a:rPr lang="en-US" dirty="0" smtClean="0"/>
            </a:b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pPr algn="ctr"/>
            <a:r>
              <a:rPr lang="en-US" b="1" dirty="0" smtClean="0">
                <a:solidFill>
                  <a:schemeClr val="accent2">
                    <a:lumMod val="75000"/>
                  </a:schemeClr>
                </a:solidFill>
              </a:rPr>
              <a:t>Barbra Swanson ND, RDN,LD</a:t>
            </a:r>
          </a:p>
          <a:p>
            <a:pPr algn="ctr"/>
            <a:r>
              <a:rPr lang="en-US" b="1" dirty="0" smtClean="0">
                <a:solidFill>
                  <a:schemeClr val="accent2">
                    <a:lumMod val="75000"/>
                  </a:schemeClr>
                </a:solidFill>
              </a:rPr>
              <a:t>210-414-5217</a:t>
            </a:r>
            <a:endParaRPr lang="en-US" b="1" dirty="0">
              <a:solidFill>
                <a:schemeClr val="accent2">
                  <a:lumMod val="75000"/>
                </a:schemeClr>
              </a:solidFill>
            </a:endParaRPr>
          </a:p>
        </p:txBody>
      </p:sp>
    </p:spTree>
    <p:extLst>
      <p:ext uri="{BB962C8B-B14F-4D97-AF65-F5344CB8AC3E}">
        <p14:creationId xmlns:p14="http://schemas.microsoft.com/office/powerpoint/2010/main" val="2821838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5740"/>
            <a:ext cx="8596668" cy="548640"/>
          </a:xfrm>
        </p:spPr>
        <p:txBody>
          <a:bodyPr>
            <a:normAutofit fontScale="90000"/>
          </a:bodyPr>
          <a:lstStyle/>
          <a:p>
            <a:pPr algn="ctr"/>
            <a:r>
              <a:rPr lang="en-US" b="1" dirty="0" smtClean="0">
                <a:solidFill>
                  <a:srgbClr val="007434"/>
                </a:solidFill>
              </a:rPr>
              <a:t>How to Identify and Heal</a:t>
            </a:r>
            <a:br>
              <a:rPr lang="en-US" b="1" dirty="0" smtClean="0">
                <a:solidFill>
                  <a:srgbClr val="007434"/>
                </a:solidFill>
              </a:rPr>
            </a:br>
            <a:r>
              <a:rPr lang="en-US" b="1" dirty="0">
                <a:solidFill>
                  <a:srgbClr val="007434"/>
                </a:solidFill>
              </a:rPr>
              <a:t/>
            </a:r>
            <a:br>
              <a:rPr lang="en-US" b="1" dirty="0">
                <a:solidFill>
                  <a:srgbClr val="007434"/>
                </a:solidFill>
              </a:rPr>
            </a:br>
            <a:endParaRPr lang="en-US" b="1" dirty="0">
              <a:solidFill>
                <a:srgbClr val="007434"/>
              </a:solidFill>
            </a:endParaRPr>
          </a:p>
        </p:txBody>
      </p:sp>
      <p:sp>
        <p:nvSpPr>
          <p:cNvPr id="3" name="Content Placeholder 2"/>
          <p:cNvSpPr>
            <a:spLocks noGrp="1"/>
          </p:cNvSpPr>
          <p:nvPr>
            <p:ph idx="1"/>
          </p:nvPr>
        </p:nvSpPr>
        <p:spPr>
          <a:xfrm>
            <a:off x="677334" y="971550"/>
            <a:ext cx="8596668" cy="5618821"/>
          </a:xfrm>
        </p:spPr>
        <p:txBody>
          <a:bodyPr/>
          <a:lstStyle/>
          <a:p>
            <a:endParaRPr lang="en-US" dirty="0" smtClean="0"/>
          </a:p>
          <a:p>
            <a:r>
              <a:rPr lang="en-US" dirty="0" smtClean="0"/>
              <a:t>Test </a:t>
            </a:r>
            <a:r>
              <a:rPr lang="en-US" dirty="0" smtClean="0"/>
              <a:t>for food allergies, lactose intolerance and celiac disease</a:t>
            </a:r>
          </a:p>
          <a:p>
            <a:pPr marL="0" indent="0">
              <a:buNone/>
            </a:pPr>
            <a:endParaRPr lang="en-US" dirty="0" smtClean="0"/>
          </a:p>
          <a:p>
            <a:r>
              <a:rPr lang="en-US" dirty="0" smtClean="0"/>
              <a:t>Elimination Diet: Cut out suspect food; reintroduce slowly over time</a:t>
            </a:r>
          </a:p>
          <a:p>
            <a:pPr marL="0" indent="0">
              <a:buNone/>
            </a:pPr>
            <a:endParaRPr lang="en-US" dirty="0" smtClean="0"/>
          </a:p>
          <a:p>
            <a:r>
              <a:rPr lang="en-US" dirty="0" smtClean="0"/>
              <a:t>Eat abundant anti-inflammatory foods in the </a:t>
            </a:r>
            <a:r>
              <a:rPr lang="en-US" dirty="0" smtClean="0"/>
              <a:t>meantime</a:t>
            </a:r>
          </a:p>
          <a:p>
            <a:endParaRPr lang="en-US" dirty="0"/>
          </a:p>
          <a:p>
            <a:r>
              <a:rPr lang="en-US" dirty="0" smtClean="0"/>
              <a:t>Use anti-inflammatory hers, teas and supplements to augment diet</a:t>
            </a:r>
          </a:p>
          <a:p>
            <a:endParaRPr lang="en-US" dirty="0"/>
          </a:p>
          <a:p>
            <a:pPr marL="0" indent="0">
              <a:buNone/>
            </a:pPr>
            <a:endParaRPr lang="en-US" dirty="0" smtClean="0"/>
          </a:p>
          <a:p>
            <a:endParaRPr lang="en-US" dirty="0" smtClean="0"/>
          </a:p>
          <a:p>
            <a:pPr marL="0" indent="0">
              <a:buNone/>
            </a:pPr>
            <a:endParaRPr lang="en-US" dirty="0" smtClean="0"/>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61" y="4685021"/>
            <a:ext cx="2321866" cy="14470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68" y="4816915"/>
            <a:ext cx="1600200" cy="1183290"/>
          </a:xfrm>
          <a:prstGeom prst="rect">
            <a:avLst/>
          </a:prstGeom>
        </p:spPr>
      </p:pic>
    </p:spTree>
    <p:extLst>
      <p:ext uri="{BB962C8B-B14F-4D97-AF65-F5344CB8AC3E}">
        <p14:creationId xmlns:p14="http://schemas.microsoft.com/office/powerpoint/2010/main" val="319464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3640"/>
            <a:ext cx="8596668" cy="695460"/>
          </a:xfrm>
        </p:spPr>
        <p:txBody>
          <a:bodyPr>
            <a:normAutofit/>
          </a:bodyPr>
          <a:lstStyle/>
          <a:p>
            <a:pPr algn="ctr"/>
            <a:r>
              <a:rPr lang="en-US" b="1" dirty="0" smtClean="0">
                <a:solidFill>
                  <a:srgbClr val="007434"/>
                </a:solidFill>
                <a:effectLst>
                  <a:outerShdw blurRad="38100" dist="38100" dir="2700000" algn="tl">
                    <a:srgbClr val="000000">
                      <a:alpha val="43137"/>
                    </a:srgbClr>
                  </a:outerShdw>
                </a:effectLst>
              </a:rPr>
              <a:t>Resources</a:t>
            </a:r>
            <a:endParaRPr lang="en-US" b="1" dirty="0">
              <a:solidFill>
                <a:srgbClr val="00743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71223"/>
            <a:ext cx="8596668" cy="4470139"/>
          </a:xfrm>
        </p:spPr>
        <p:txBody>
          <a:bodyPr/>
          <a:lstStyle/>
          <a:p>
            <a:pPr marL="0" indent="0" algn="ctr">
              <a:buNone/>
            </a:pPr>
            <a:endParaRPr lang="en-US" dirty="0" smtClean="0">
              <a:hlinkClick r:id="rId2"/>
            </a:endParaRPr>
          </a:p>
          <a:p>
            <a:pPr marL="0" indent="0" algn="ctr">
              <a:buNone/>
            </a:pPr>
            <a:r>
              <a:rPr lang="en-US" b="1" dirty="0" smtClean="0">
                <a:solidFill>
                  <a:srgbClr val="0070C0"/>
                </a:solidFill>
                <a:hlinkClick r:id="rId2"/>
              </a:rPr>
              <a:t>www.PCRM.org</a:t>
            </a:r>
            <a:r>
              <a:rPr lang="en-US" b="1" dirty="0" smtClean="0"/>
              <a:t>  </a:t>
            </a:r>
            <a:r>
              <a:rPr lang="en-US" dirty="0" smtClean="0"/>
              <a:t>(Physician’s Committee for Responsible Medicine</a:t>
            </a:r>
          </a:p>
          <a:p>
            <a:pPr marL="0" indent="0" algn="ctr">
              <a:buNone/>
            </a:pPr>
            <a:endParaRPr lang="en-US" dirty="0" smtClean="0">
              <a:hlinkClick r:id="rId3"/>
            </a:endParaRPr>
          </a:p>
          <a:p>
            <a:pPr marL="0" indent="0" algn="ctr">
              <a:buNone/>
            </a:pPr>
            <a:r>
              <a:rPr lang="en-US" b="1" dirty="0" smtClean="0">
                <a:solidFill>
                  <a:srgbClr val="007434"/>
                </a:solidFill>
                <a:hlinkClick r:id="rId3"/>
              </a:rPr>
              <a:t>www.forksoverknives.com</a:t>
            </a:r>
            <a:r>
              <a:rPr lang="en-US" b="1" dirty="0" smtClean="0">
                <a:solidFill>
                  <a:srgbClr val="007434"/>
                </a:solidFill>
              </a:rPr>
              <a:t>  </a:t>
            </a:r>
          </a:p>
          <a:p>
            <a:pPr marL="0" indent="0" algn="ctr">
              <a:buNone/>
            </a:pPr>
            <a:endParaRPr lang="en-US" dirty="0">
              <a:solidFill>
                <a:srgbClr val="007434"/>
              </a:solidFill>
            </a:endParaRPr>
          </a:p>
          <a:p>
            <a:pPr marL="0" indent="0" algn="ctr">
              <a:buNone/>
            </a:pPr>
            <a:r>
              <a:rPr lang="en-US" b="1" dirty="0" smtClean="0">
                <a:solidFill>
                  <a:srgbClr val="0070C0"/>
                </a:solidFill>
                <a:hlinkClick r:id="rId4"/>
              </a:rPr>
              <a:t>www.drweil.com</a:t>
            </a:r>
            <a:endParaRPr lang="en-US" b="1" dirty="0" smtClean="0">
              <a:solidFill>
                <a:srgbClr val="0070C0"/>
              </a:solidFill>
            </a:endParaRPr>
          </a:p>
          <a:p>
            <a:pPr marL="0" indent="0" algn="ctr">
              <a:buNone/>
            </a:pPr>
            <a:endParaRPr lang="en-US" dirty="0">
              <a:solidFill>
                <a:srgbClr val="007434"/>
              </a:solidFill>
            </a:endParaRPr>
          </a:p>
          <a:p>
            <a:pPr marL="0" indent="0" algn="ctr">
              <a:buNone/>
            </a:pPr>
            <a:endParaRPr lang="en-US" dirty="0" smtClean="0">
              <a:solidFill>
                <a:srgbClr val="007434"/>
              </a:solidFill>
            </a:endParaRPr>
          </a:p>
          <a:p>
            <a:pPr algn="ctr"/>
            <a:endParaRPr lang="en-US" dirty="0"/>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672" y="4879490"/>
            <a:ext cx="1784533" cy="1161872"/>
          </a:xfrm>
          <a:prstGeom prst="rect">
            <a:avLst/>
          </a:prstGeom>
        </p:spPr>
      </p:pic>
    </p:spTree>
    <p:extLst>
      <p:ext uri="{BB962C8B-B14F-4D97-AF65-F5344CB8AC3E}">
        <p14:creationId xmlns:p14="http://schemas.microsoft.com/office/powerpoint/2010/main" val="5044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0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7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4176"/>
            <a:ext cx="8596668" cy="713678"/>
          </a:xfrm>
        </p:spPr>
        <p:txBody>
          <a:bodyPr>
            <a:normAutofit/>
          </a:bodyPr>
          <a:lstStyle/>
          <a:p>
            <a:pPr algn="ctr"/>
            <a:r>
              <a:rPr lang="en-US" sz="3200" b="1" dirty="0" smtClean="0">
                <a:solidFill>
                  <a:srgbClr val="007434"/>
                </a:solidFill>
                <a:latin typeface="Book Antiqua" panose="02040602050305030304" pitchFamily="18" charset="0"/>
              </a:rPr>
              <a:t>How Foods Inflict Pain</a:t>
            </a:r>
            <a:endParaRPr lang="en-US" sz="3200" b="1" dirty="0">
              <a:solidFill>
                <a:srgbClr val="007434"/>
              </a:solidFill>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839" y="5908153"/>
            <a:ext cx="1383273" cy="949847"/>
          </a:xfrm>
          <a:prstGeom prst="rect">
            <a:avLst/>
          </a:prstGeom>
        </p:spPr>
      </p:pic>
      <p:sp>
        <p:nvSpPr>
          <p:cNvPr id="6" name="Content Placeholder 5"/>
          <p:cNvSpPr>
            <a:spLocks noGrp="1"/>
          </p:cNvSpPr>
          <p:nvPr>
            <p:ph idx="1"/>
          </p:nvPr>
        </p:nvSpPr>
        <p:spPr>
          <a:xfrm>
            <a:off x="677334" y="1103971"/>
            <a:ext cx="9358764" cy="4937391"/>
          </a:xfrm>
        </p:spPr>
        <p:txBody>
          <a:bodyPr>
            <a:normAutofit fontScale="85000" lnSpcReduction="10000"/>
          </a:bodyPr>
          <a:lstStyle/>
          <a:p>
            <a:r>
              <a:rPr lang="en-US" dirty="0" smtClean="0">
                <a:solidFill>
                  <a:srgbClr val="FF0000"/>
                </a:solidFill>
                <a:effectLst>
                  <a:outerShdw blurRad="38100" dist="38100" dir="2700000" algn="tl">
                    <a:srgbClr val="000000">
                      <a:alpha val="43137"/>
                    </a:srgbClr>
                  </a:outerShdw>
                </a:effectLst>
              </a:rPr>
              <a:t>Inflammation</a:t>
            </a:r>
            <a:r>
              <a:rPr lang="en-US" dirty="0" smtClean="0"/>
              <a:t>: a normal immune response to protect the body against injury and infection</a:t>
            </a:r>
            <a:r>
              <a:rPr lang="en-US" dirty="0" smtClean="0">
                <a:solidFill>
                  <a:schemeClr val="bg2">
                    <a:lumMod val="25000"/>
                  </a:schemeClr>
                </a:solidFill>
              </a:rPr>
              <a:t>. Ex: Bug bite = swelling, itchiness</a:t>
            </a:r>
          </a:p>
          <a:p>
            <a:endParaRPr lang="en-US" dirty="0" smtClean="0">
              <a:solidFill>
                <a:schemeClr val="tx1"/>
              </a:solidFill>
            </a:endParaRPr>
          </a:p>
          <a:p>
            <a:r>
              <a:rPr lang="en-US" dirty="0" smtClean="0">
                <a:solidFill>
                  <a:schemeClr val="tx1"/>
                </a:solidFill>
              </a:rPr>
              <a:t>Some conditions cause the immune system to set off inflammatory response even when there is no foreign organism to protect against (i.e. autoimmune diseases)</a:t>
            </a:r>
          </a:p>
          <a:p>
            <a:endParaRPr lang="en-US" dirty="0" smtClean="0">
              <a:solidFill>
                <a:schemeClr val="tx1"/>
              </a:solidFill>
            </a:endParaRPr>
          </a:p>
          <a:p>
            <a:r>
              <a:rPr lang="en-US" dirty="0" smtClean="0">
                <a:solidFill>
                  <a:schemeClr val="tx1"/>
                </a:solidFill>
              </a:rPr>
              <a:t>Certain types of pro-inflammatory proteins also work directly by activating nerve cells that can both initiate and intensify pain. </a:t>
            </a:r>
          </a:p>
          <a:p>
            <a:endParaRPr lang="en-US" dirty="0" smtClean="0">
              <a:solidFill>
                <a:schemeClr val="tx1"/>
              </a:solidFill>
            </a:endParaRPr>
          </a:p>
          <a:p>
            <a:r>
              <a:rPr lang="en-US" dirty="0" smtClean="0">
                <a:solidFill>
                  <a:schemeClr val="tx1"/>
                </a:solidFill>
              </a:rPr>
              <a:t>How does food play into this? </a:t>
            </a:r>
          </a:p>
          <a:p>
            <a:endParaRPr lang="en-US" dirty="0" smtClean="0">
              <a:solidFill>
                <a:schemeClr val="tx1"/>
              </a:solidFill>
            </a:endParaRPr>
          </a:p>
          <a:p>
            <a:r>
              <a:rPr lang="en-US" dirty="0" smtClean="0">
                <a:solidFill>
                  <a:schemeClr val="tx1"/>
                </a:solidFill>
              </a:rPr>
              <a:t>About 70% of your immune cells and found in the digestive tract (GI tract).  Diet can have a powerful effect when it comes to mediating the inflammatory response.  Certain foods have been shown to ease inflammation while others can set off symptoms and make inflammation worse = PAIN.</a:t>
            </a:r>
          </a:p>
          <a:p>
            <a:endParaRPr lang="en-US" dirty="0" smtClean="0">
              <a:solidFill>
                <a:schemeClr val="tx1"/>
              </a:solidFill>
            </a:endParaRPr>
          </a:p>
          <a:p>
            <a:r>
              <a:rPr lang="en-US" dirty="0" smtClean="0">
                <a:solidFill>
                  <a:schemeClr val="tx1"/>
                </a:solidFill>
              </a:rPr>
              <a:t>Taking control of your diet can be an easy and effective way to reduce inflammation and relieve pain</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5186">
            <a:off x="4009573" y="3361502"/>
            <a:ext cx="702174" cy="802485"/>
          </a:xfrm>
          <a:prstGeom prst="rect">
            <a:avLst/>
          </a:prstGeom>
        </p:spPr>
      </p:pic>
      <p:pic>
        <p:nvPicPr>
          <p:cNvPr id="8" name="Picture 7" descr="C:\Users\bxs81400\AppData\Local\Microsoft\Windows\Temporary Internet Files\Content.IE5\LV2SWD5K\cry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548" y="0"/>
            <a:ext cx="1193800" cy="795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bxs81400\AppData\Local\Microsoft\Windows\Temporary Internet Files\Content.IE5\N2K9FBDM\flam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47854"/>
            <a:ext cx="825521" cy="66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3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0376"/>
            <a:ext cx="8596668" cy="558107"/>
          </a:xfrm>
        </p:spPr>
        <p:txBody>
          <a:bodyPr>
            <a:normAutofit/>
          </a:bodyPr>
          <a:lstStyle/>
          <a:p>
            <a:pPr algn="ctr"/>
            <a:r>
              <a:rPr lang="en-US" sz="2800" b="1" dirty="0" smtClean="0">
                <a:solidFill>
                  <a:srgbClr val="007434"/>
                </a:solidFill>
                <a:latin typeface="Book Antiqua" panose="02040602050305030304" pitchFamily="18" charset="0"/>
              </a:rPr>
              <a:t>Pain – Triggering Foods</a:t>
            </a:r>
            <a:endParaRPr lang="en-US" sz="2800" b="1" dirty="0">
              <a:solidFill>
                <a:srgbClr val="007434"/>
              </a:solidFill>
              <a:latin typeface="Book Antiqua" panose="02040602050305030304" pitchFamily="18" charset="0"/>
            </a:endParaRPr>
          </a:p>
        </p:txBody>
      </p:sp>
      <p:sp>
        <p:nvSpPr>
          <p:cNvPr id="3" name="Content Placeholder 2"/>
          <p:cNvSpPr>
            <a:spLocks noGrp="1"/>
          </p:cNvSpPr>
          <p:nvPr>
            <p:ph idx="1"/>
          </p:nvPr>
        </p:nvSpPr>
        <p:spPr>
          <a:xfrm>
            <a:off x="780585" y="1050074"/>
            <a:ext cx="9121698" cy="5517993"/>
          </a:xfrm>
        </p:spPr>
        <p:txBody>
          <a:bodyPr>
            <a:normAutofit fontScale="92500" lnSpcReduction="20000"/>
          </a:bodyPr>
          <a:lstStyle/>
          <a:p>
            <a:r>
              <a:rPr lang="en-US" b="1" i="1" dirty="0" smtClean="0">
                <a:solidFill>
                  <a:srgbClr val="1F1F61"/>
                </a:solidFill>
                <a:effectLst>
                  <a:outerShdw blurRad="38100" dist="38100" dir="2700000" algn="tl">
                    <a:srgbClr val="000000">
                      <a:alpha val="43137"/>
                    </a:srgbClr>
                  </a:outerShdw>
                </a:effectLst>
              </a:rPr>
              <a:t>Dairy</a:t>
            </a:r>
            <a:r>
              <a:rPr lang="en-US" dirty="0" smtClean="0"/>
              <a:t> - </a:t>
            </a:r>
            <a:r>
              <a:rPr lang="en-US" dirty="0" smtClean="0">
                <a:solidFill>
                  <a:schemeClr val="tx1"/>
                </a:solidFill>
              </a:rPr>
              <a:t>~ 75% of the world loses  the ability  to digest lactose at some point. One study showed that eliminating dairy in arthritis reduced inflammation and painful symptoms. Switching to a plant-based, lower fat diet significantly decreased symptom severity an inflammation in patients with RA.</a:t>
            </a:r>
          </a:p>
          <a:p>
            <a:endParaRPr lang="en-US" dirty="0" smtClean="0">
              <a:solidFill>
                <a:schemeClr val="tx1"/>
              </a:solidFill>
            </a:endParaRPr>
          </a:p>
          <a:p>
            <a:r>
              <a:rPr lang="en-US" b="1" i="1" dirty="0" smtClean="0">
                <a:solidFill>
                  <a:srgbClr val="007434"/>
                </a:solidFill>
                <a:effectLst>
                  <a:outerShdw blurRad="38100" dist="38100" dir="2700000" algn="tl">
                    <a:srgbClr val="000000">
                      <a:alpha val="43137"/>
                    </a:srgbClr>
                  </a:outerShdw>
                </a:effectLst>
              </a:rPr>
              <a:t>Soy</a:t>
            </a:r>
            <a:r>
              <a:rPr lang="en-US" dirty="0" smtClean="0"/>
              <a:t> – </a:t>
            </a:r>
            <a:r>
              <a:rPr lang="en-US" u="sng" dirty="0" smtClean="0">
                <a:solidFill>
                  <a:schemeClr val="tx1"/>
                </a:solidFill>
              </a:rPr>
              <a:t>Unfermented</a:t>
            </a:r>
            <a:r>
              <a:rPr lang="en-US" dirty="0" smtClean="0">
                <a:solidFill>
                  <a:schemeClr val="tx1"/>
                </a:solidFill>
              </a:rPr>
              <a:t> soy contains phytic acid, an anti-nutrient that impairs nutrient absorption and irritates gut lining         increased gut permeability (leaky gut), a condition that allows particles to pass from the intestines into the blood. This can contribute to inflammation and may also cause symptoms like </a:t>
            </a:r>
            <a:r>
              <a:rPr lang="en-US" b="1" i="1" dirty="0" smtClean="0">
                <a:solidFill>
                  <a:schemeClr val="tx1"/>
                </a:solidFill>
              </a:rPr>
              <a:t>joint pain</a:t>
            </a:r>
            <a:r>
              <a:rPr lang="en-US" b="1" dirty="0" smtClean="0">
                <a:solidFill>
                  <a:schemeClr val="tx1"/>
                </a:solidFill>
              </a:rPr>
              <a:t>, </a:t>
            </a:r>
            <a:r>
              <a:rPr lang="en-US" b="1" i="1" dirty="0" smtClean="0">
                <a:solidFill>
                  <a:schemeClr val="tx1"/>
                </a:solidFill>
              </a:rPr>
              <a:t>nutritional deficiencies</a:t>
            </a:r>
            <a:r>
              <a:rPr lang="en-US" b="1" dirty="0" smtClean="0">
                <a:solidFill>
                  <a:schemeClr val="tx1"/>
                </a:solidFill>
              </a:rPr>
              <a:t>,</a:t>
            </a:r>
            <a:r>
              <a:rPr lang="en-US" dirty="0" smtClean="0">
                <a:solidFill>
                  <a:schemeClr val="tx1"/>
                </a:solidFill>
              </a:rPr>
              <a:t> skin rashes and mood changes.</a:t>
            </a:r>
          </a:p>
          <a:p>
            <a:pPr marL="0" indent="0">
              <a:buNone/>
            </a:pPr>
            <a:endParaRPr lang="en-US" dirty="0" smtClean="0">
              <a:solidFill>
                <a:schemeClr val="tx1"/>
              </a:solidFill>
            </a:endParaRPr>
          </a:p>
          <a:p>
            <a:r>
              <a:rPr lang="en-US" i="1" dirty="0" smtClean="0">
                <a:effectLst>
                  <a:outerShdw blurRad="38100" dist="38100" dir="2700000" algn="tl">
                    <a:srgbClr val="000000">
                      <a:alpha val="43137"/>
                    </a:srgbClr>
                  </a:outerShdw>
                </a:effectLst>
              </a:rPr>
              <a:t>Nightshade vegetables</a:t>
            </a:r>
            <a:r>
              <a:rPr lang="en-US" i="1" dirty="0" smtClean="0"/>
              <a:t> </a:t>
            </a:r>
            <a:r>
              <a:rPr lang="en-US" dirty="0" smtClean="0"/>
              <a:t>– </a:t>
            </a:r>
            <a:r>
              <a:rPr lang="en-US" dirty="0" smtClean="0">
                <a:solidFill>
                  <a:schemeClr val="tx1"/>
                </a:solidFill>
              </a:rPr>
              <a:t>plants from the Solanaceae family including tomatoes, chili and bell peppers, potatoes, eggplants. Can trigger joint pain, muscle aches in sensitive persons. </a:t>
            </a:r>
            <a:r>
              <a:rPr lang="en-US" u="sng" dirty="0" smtClean="0">
                <a:solidFill>
                  <a:schemeClr val="tx1"/>
                </a:solidFill>
              </a:rPr>
              <a:t>Elimination diet </a:t>
            </a:r>
            <a:r>
              <a:rPr lang="en-US" dirty="0" smtClean="0">
                <a:solidFill>
                  <a:schemeClr val="tx1"/>
                </a:solidFill>
              </a:rPr>
              <a:t>can be helpful to test for triggers foods. </a:t>
            </a:r>
          </a:p>
          <a:p>
            <a:endParaRPr lang="en-US" dirty="0" smtClean="0">
              <a:solidFill>
                <a:schemeClr val="tx1"/>
              </a:solidFill>
            </a:endParaRPr>
          </a:p>
          <a:p>
            <a:r>
              <a:rPr lang="en-US" b="1" i="1" dirty="0" smtClean="0">
                <a:solidFill>
                  <a:schemeClr val="accent3">
                    <a:lumMod val="50000"/>
                  </a:schemeClr>
                </a:solidFill>
                <a:effectLst>
                  <a:outerShdw blurRad="38100" dist="38100" dir="2700000" algn="tl">
                    <a:srgbClr val="000000">
                      <a:alpha val="43137"/>
                    </a:srgbClr>
                  </a:outerShdw>
                </a:effectLst>
              </a:rPr>
              <a:t>Gluten</a:t>
            </a:r>
            <a:r>
              <a:rPr lang="en-US" dirty="0" smtClean="0"/>
              <a:t> – </a:t>
            </a:r>
            <a:r>
              <a:rPr lang="en-US" dirty="0" smtClean="0">
                <a:solidFill>
                  <a:schemeClr val="tx1"/>
                </a:solidFill>
              </a:rPr>
              <a:t>a protein in wheat, barley, rye. (Oats, if in a shared factory that processes wheat). Can be in salad dressings, deli meats. Animal and test tube studies suggest </a:t>
            </a:r>
            <a:r>
              <a:rPr lang="en-US" dirty="0">
                <a:solidFill>
                  <a:schemeClr val="tx1"/>
                </a:solidFill>
              </a:rPr>
              <a:t>that gluten may </a:t>
            </a:r>
            <a:r>
              <a:rPr lang="en-US" dirty="0" smtClean="0">
                <a:solidFill>
                  <a:schemeClr val="tx1"/>
                </a:solidFill>
              </a:rPr>
              <a:t>increase inflammation and exacerbate leaky gut syndrome by activating a specific protein involved in intestinal permeability.  AVOID </a:t>
            </a:r>
            <a:r>
              <a:rPr lang="en-US" dirty="0">
                <a:solidFill>
                  <a:schemeClr val="tx1"/>
                </a:solidFill>
              </a:rPr>
              <a:t>PROCESSED </a:t>
            </a:r>
            <a:r>
              <a:rPr lang="en-US" dirty="0" smtClean="0">
                <a:solidFill>
                  <a:schemeClr val="tx1"/>
                </a:solidFill>
              </a:rPr>
              <a:t>FOODS !  </a:t>
            </a:r>
          </a:p>
          <a:p>
            <a:r>
              <a:rPr lang="en-US" dirty="0" smtClean="0">
                <a:solidFill>
                  <a:schemeClr val="tx1"/>
                </a:solidFill>
              </a:rPr>
              <a:t> AVOID GMO!</a:t>
            </a:r>
          </a:p>
          <a:p>
            <a:pPr marL="0" indent="0">
              <a:buNone/>
            </a:pPr>
            <a:endParaRPr lang="en-US" dirty="0" smtClean="0"/>
          </a:p>
          <a:p>
            <a:endParaRPr lang="en-US" dirty="0" smtClean="0"/>
          </a:p>
          <a:p>
            <a:endParaRPr lang="en-US" dirty="0"/>
          </a:p>
        </p:txBody>
      </p:sp>
      <p:sp>
        <p:nvSpPr>
          <p:cNvPr id="6" name="Right Arrow 5"/>
          <p:cNvSpPr/>
          <p:nvPr/>
        </p:nvSpPr>
        <p:spPr>
          <a:xfrm>
            <a:off x="4663435" y="2600818"/>
            <a:ext cx="312233" cy="183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843">
            <a:off x="-24722" y="2496533"/>
            <a:ext cx="1056017" cy="647593"/>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3" y="4011673"/>
            <a:ext cx="1001187" cy="6518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8" y="5153875"/>
            <a:ext cx="919012" cy="516368"/>
          </a:xfrm>
          <a:prstGeom prst="rect">
            <a:avLst/>
          </a:prstGeom>
        </p:spPr>
      </p:pic>
      <p:pic>
        <p:nvPicPr>
          <p:cNvPr id="10" name="Picture 9" descr="USDA Organic Image">
            <a:hlinkClick r:id="rId5" tooltip="&quot;USDA Organic Image&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63435" y="5946771"/>
            <a:ext cx="869238" cy="802887"/>
          </a:xfrm>
          <a:prstGeom prst="rect">
            <a:avLst/>
          </a:prstGeom>
          <a:noFill/>
          <a:ln>
            <a:noFill/>
          </a:ln>
        </p:spPr>
      </p:pic>
      <p:pic>
        <p:nvPicPr>
          <p:cNvPr id="11" name="Picture 30" descr="C:\Users\bxs81400\AppData\Local\Microsoft\Windows\Temporary Internet Files\Content.IE5\YMVC8PES\ms-milk[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19079">
            <a:off x="126604" y="936413"/>
            <a:ext cx="609600" cy="70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28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509"/>
            <a:ext cx="8596668" cy="504846"/>
          </a:xfrm>
        </p:spPr>
        <p:txBody>
          <a:bodyPr>
            <a:normAutofit fontScale="90000"/>
          </a:bodyPr>
          <a:lstStyle/>
          <a:p>
            <a:pPr algn="ctr"/>
            <a:r>
              <a:rPr lang="en-US" sz="2800" b="1" dirty="0" smtClean="0">
                <a:solidFill>
                  <a:srgbClr val="007434"/>
                </a:solidFill>
                <a:latin typeface="Book Antiqua" panose="02040602050305030304" pitchFamily="18" charset="0"/>
              </a:rPr>
              <a:t>Pain – triggering Foods, cont’d</a:t>
            </a:r>
            <a:endParaRPr lang="en-US" sz="2800" b="1" dirty="0">
              <a:solidFill>
                <a:srgbClr val="007434"/>
              </a:solidFill>
              <a:latin typeface="Book Antiqua" panose="02040602050305030304" pitchFamily="18" charset="0"/>
            </a:endParaRPr>
          </a:p>
        </p:txBody>
      </p:sp>
      <p:sp>
        <p:nvSpPr>
          <p:cNvPr id="3" name="Content Placeholder 2"/>
          <p:cNvSpPr>
            <a:spLocks noGrp="1"/>
          </p:cNvSpPr>
          <p:nvPr>
            <p:ph idx="1"/>
          </p:nvPr>
        </p:nvSpPr>
        <p:spPr>
          <a:xfrm>
            <a:off x="677334" y="914401"/>
            <a:ext cx="9380954" cy="5698272"/>
          </a:xfrm>
        </p:spPr>
        <p:txBody>
          <a:bodyPr>
            <a:normAutofit fontScale="85000" lnSpcReduction="10000"/>
          </a:bodyPr>
          <a:lstStyle/>
          <a:p>
            <a:r>
              <a:rPr lang="en-US" b="1" i="1" dirty="0" smtClean="0">
                <a:solidFill>
                  <a:srgbClr val="0070C0"/>
                </a:solidFill>
                <a:effectLst>
                  <a:outerShdw blurRad="38100" dist="38100" dir="2700000" algn="tl">
                    <a:srgbClr val="000000">
                      <a:alpha val="43137"/>
                    </a:srgbClr>
                  </a:outerShdw>
                </a:effectLst>
              </a:rPr>
              <a:t>Alcohol</a:t>
            </a:r>
            <a:r>
              <a:rPr lang="en-US" dirty="0" smtClean="0"/>
              <a:t> – </a:t>
            </a:r>
            <a:r>
              <a:rPr lang="en-US" dirty="0" smtClean="0">
                <a:solidFill>
                  <a:schemeClr val="tx1"/>
                </a:solidFill>
              </a:rPr>
              <a:t>Overuse can weaken  the liver (a detox organ), amp up inflammation, and worsen IBD. Avoid sugary mixers; &lt; 5 drinks/week</a:t>
            </a:r>
          </a:p>
          <a:p>
            <a:endParaRPr lang="en-US" dirty="0" smtClean="0">
              <a:solidFill>
                <a:schemeClr val="tx1"/>
              </a:solidFill>
            </a:endParaRPr>
          </a:p>
          <a:p>
            <a:r>
              <a:rPr lang="en-US" b="1" i="1" dirty="0" smtClean="0">
                <a:solidFill>
                  <a:schemeClr val="accent5">
                    <a:lumMod val="75000"/>
                  </a:schemeClr>
                </a:solidFill>
                <a:effectLst>
                  <a:outerShdw blurRad="38100" dist="38100" dir="2700000" algn="tl">
                    <a:srgbClr val="000000">
                      <a:alpha val="43137"/>
                    </a:srgbClr>
                  </a:outerShdw>
                </a:effectLst>
              </a:rPr>
              <a:t>Meat -      </a:t>
            </a:r>
            <a:r>
              <a:rPr lang="en-US" dirty="0" smtClean="0">
                <a:solidFill>
                  <a:schemeClr val="tx1"/>
                </a:solidFill>
              </a:rPr>
              <a:t>consumption of red and processed meat is associated with   inflammation and is believed to be a major cause of chronic pain. </a:t>
            </a:r>
          </a:p>
          <a:p>
            <a:endParaRPr lang="en-US" dirty="0" smtClean="0">
              <a:solidFill>
                <a:schemeClr val="tx1"/>
              </a:solidFill>
            </a:endParaRPr>
          </a:p>
          <a:p>
            <a:r>
              <a:rPr lang="en-US" b="1" i="1" dirty="0" smtClean="0">
                <a:solidFill>
                  <a:schemeClr val="bg1">
                    <a:lumMod val="75000"/>
                  </a:schemeClr>
                </a:solidFill>
                <a:effectLst>
                  <a:outerShdw blurRad="38100" dist="38100" dir="2700000" algn="tl">
                    <a:srgbClr val="000000">
                      <a:alpha val="43137"/>
                    </a:srgbClr>
                  </a:outerShdw>
                </a:effectLst>
              </a:rPr>
              <a:t>Sugar</a:t>
            </a:r>
            <a:r>
              <a:rPr lang="en-US" dirty="0" smtClean="0">
                <a:solidFill>
                  <a:schemeClr val="tx1"/>
                </a:solidFill>
              </a:rPr>
              <a:t> – High sugar diet can cause alterations in gut microbiome, that can promote inflammation and negatively influence immunity. May increase intestinal permeability, allowing particles to pass through the bloodstream, triggering leaky gut symptoms, including pain.</a:t>
            </a:r>
          </a:p>
          <a:p>
            <a:endParaRPr lang="en-US" dirty="0" smtClean="0">
              <a:solidFill>
                <a:schemeClr val="tx1"/>
              </a:solidFill>
            </a:endParaRPr>
          </a:p>
          <a:p>
            <a:r>
              <a:rPr lang="en-US" b="1" i="1" dirty="0" smtClean="0">
                <a:solidFill>
                  <a:srgbClr val="800080"/>
                </a:solidFill>
                <a:effectLst>
                  <a:outerShdw blurRad="38100" dist="38100" dir="2700000" algn="tl">
                    <a:srgbClr val="000000">
                      <a:alpha val="43137"/>
                    </a:srgbClr>
                  </a:outerShdw>
                </a:effectLst>
              </a:rPr>
              <a:t>Processed foods </a:t>
            </a:r>
            <a:r>
              <a:rPr lang="en-US" dirty="0" smtClean="0">
                <a:solidFill>
                  <a:schemeClr val="tx1"/>
                </a:solidFill>
              </a:rPr>
              <a:t>– </a:t>
            </a:r>
            <a:r>
              <a:rPr lang="en-US" i="1" dirty="0" smtClean="0">
                <a:solidFill>
                  <a:srgbClr val="FF0000"/>
                </a:solidFill>
              </a:rPr>
              <a:t>“if it was made in a factory, don’t eat it”. </a:t>
            </a:r>
            <a:r>
              <a:rPr lang="en-US" dirty="0" smtClean="0">
                <a:solidFill>
                  <a:schemeClr val="tx1"/>
                </a:solidFill>
              </a:rPr>
              <a:t>58% of Western Diet is ultra-processed foods. (S.A.D.) i.e. convenience foods, snacks cakes and bars, deli meats, sodas, juices, fast food, cereals, potato chips = higher levels of inflammatory markers/increased inflammation.</a:t>
            </a:r>
          </a:p>
          <a:p>
            <a:endParaRPr lang="en-US" dirty="0" smtClean="0">
              <a:solidFill>
                <a:schemeClr val="tx1"/>
              </a:solidFill>
            </a:endParaRPr>
          </a:p>
          <a:p>
            <a:pPr marL="0" indent="0" algn="ctr">
              <a:buNone/>
            </a:pPr>
            <a:r>
              <a:rPr lang="en-US" sz="1900" b="1" dirty="0">
                <a:solidFill>
                  <a:srgbClr val="007434"/>
                </a:solidFill>
              </a:rPr>
              <a:t> </a:t>
            </a:r>
            <a:r>
              <a:rPr lang="en-US" sz="1900" b="1" dirty="0" smtClean="0">
                <a:solidFill>
                  <a:srgbClr val="007434"/>
                </a:solidFill>
              </a:rPr>
              <a:t>  “Eat what God made, not what man-made.”</a:t>
            </a:r>
          </a:p>
          <a:p>
            <a:endParaRPr lang="en-US" dirty="0" smtClean="0">
              <a:solidFill>
                <a:schemeClr val="tx1"/>
              </a:solidFill>
            </a:endParaRPr>
          </a:p>
          <a:p>
            <a:r>
              <a:rPr lang="en-US" b="1" i="1" dirty="0" smtClean="0">
                <a:solidFill>
                  <a:srgbClr val="CC9900"/>
                </a:solidFill>
                <a:effectLst>
                  <a:outerShdw blurRad="38100" dist="38100" dir="2700000" algn="tl">
                    <a:srgbClr val="000000">
                      <a:alpha val="43137"/>
                    </a:srgbClr>
                  </a:outerShdw>
                </a:effectLst>
              </a:rPr>
              <a:t>Vegetable Oils </a:t>
            </a:r>
            <a:r>
              <a:rPr lang="en-US" b="1" i="1" dirty="0" smtClean="0">
                <a:solidFill>
                  <a:schemeClr val="tx1"/>
                </a:solidFill>
                <a:effectLst>
                  <a:outerShdw blurRad="38100" dist="38100" dir="2700000" algn="tl">
                    <a:srgbClr val="000000">
                      <a:alpha val="43137"/>
                    </a:srgbClr>
                  </a:outerShdw>
                </a:effectLst>
              </a:rPr>
              <a:t>– </a:t>
            </a:r>
            <a:r>
              <a:rPr lang="en-US" dirty="0" smtClean="0">
                <a:solidFill>
                  <a:schemeClr val="tx1"/>
                </a:solidFill>
              </a:rPr>
              <a:t>Corn, safflower, cottonseed, soy oils are high in omega 6 EFA that are pro-inflammatory. Study associated a diet high in Omega 6 = more pain, inflammation, functional limitations, pain sensitivity, distress in pts w/ knee pain</a:t>
            </a:r>
            <a:endParaRPr lang="en-US" dirty="0">
              <a:solidFill>
                <a:srgbClr val="CC9900"/>
              </a:solidFill>
            </a:endParaRPr>
          </a:p>
        </p:txBody>
      </p:sp>
      <p:sp>
        <p:nvSpPr>
          <p:cNvPr id="4" name="Up Arrow 3"/>
          <p:cNvSpPr/>
          <p:nvPr/>
        </p:nvSpPr>
        <p:spPr>
          <a:xfrm>
            <a:off x="1884551" y="1808626"/>
            <a:ext cx="45719" cy="2222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066157" y="1766150"/>
            <a:ext cx="111512" cy="264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12354"/>
            <a:ext cx="677334" cy="5139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05117"/>
            <a:ext cx="954089" cy="8423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03" y="2743067"/>
            <a:ext cx="730480" cy="78797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7084" y="4142965"/>
            <a:ext cx="886418" cy="77561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403" y="3798545"/>
            <a:ext cx="846134" cy="82921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5036" y="2030880"/>
            <a:ext cx="1146355" cy="71218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0759" y="5497551"/>
            <a:ext cx="1509266" cy="1360448"/>
          </a:xfrm>
          <a:prstGeom prst="rect">
            <a:avLst/>
          </a:prstGeom>
        </p:spPr>
      </p:pic>
    </p:spTree>
    <p:extLst>
      <p:ext uri="{BB962C8B-B14F-4D97-AF65-F5344CB8AC3E}">
        <p14:creationId xmlns:p14="http://schemas.microsoft.com/office/powerpoint/2010/main" val="4109720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296214"/>
            <a:ext cx="8952030" cy="746975"/>
          </a:xfrm>
        </p:spPr>
        <p:txBody>
          <a:bodyPr>
            <a:normAutofit/>
          </a:bodyPr>
          <a:lstStyle/>
          <a:p>
            <a:pPr algn="ctr"/>
            <a:r>
              <a:rPr lang="en-US" sz="3200" b="1" dirty="0" smtClean="0">
                <a:solidFill>
                  <a:srgbClr val="007434"/>
                </a:solidFill>
                <a:effectLst>
                  <a:outerShdw blurRad="38100" dist="38100" dir="2700000" algn="tl">
                    <a:srgbClr val="000000">
                      <a:alpha val="43137"/>
                    </a:srgbClr>
                  </a:outerShdw>
                </a:effectLst>
                <a:latin typeface="Book Antiqua" panose="02040602050305030304" pitchFamily="18" charset="0"/>
              </a:rPr>
              <a:t>Top Anti-inflammatory Foods</a:t>
            </a:r>
            <a:endParaRPr lang="en-US" sz="3200" b="1" dirty="0">
              <a:solidFill>
                <a:srgbClr val="007434"/>
              </a:solidFill>
              <a:effectLst>
                <a:outerShdw blurRad="38100" dist="38100" dir="2700000" algn="tl">
                  <a:srgbClr val="000000">
                    <a:alpha val="43137"/>
                  </a:srgbClr>
                </a:outerShdw>
              </a:effectLst>
              <a:latin typeface="Book Antiqua" panose="02040602050305030304" pitchFamily="18" charset="0"/>
            </a:endParaRPr>
          </a:p>
        </p:txBody>
      </p:sp>
      <p:sp>
        <p:nvSpPr>
          <p:cNvPr id="3" name="Content Placeholder 2"/>
          <p:cNvSpPr>
            <a:spLocks noGrp="1"/>
          </p:cNvSpPr>
          <p:nvPr>
            <p:ph idx="1"/>
          </p:nvPr>
        </p:nvSpPr>
        <p:spPr>
          <a:xfrm>
            <a:off x="321972" y="1197736"/>
            <a:ext cx="9182636" cy="5434884"/>
          </a:xfrm>
        </p:spPr>
        <p:txBody>
          <a:bodyPr>
            <a:normAutofit fontScale="92500"/>
          </a:bodyPr>
          <a:lstStyle/>
          <a:p>
            <a:r>
              <a:rPr lang="en-US" b="1" i="1" dirty="0" smtClean="0">
                <a:solidFill>
                  <a:schemeClr val="accent2">
                    <a:lumMod val="75000"/>
                  </a:schemeClr>
                </a:solidFill>
                <a:effectLst>
                  <a:outerShdw blurRad="38100" dist="38100" dir="2700000" algn="tl">
                    <a:srgbClr val="000000">
                      <a:alpha val="43137"/>
                    </a:srgbClr>
                  </a:outerShdw>
                </a:effectLst>
              </a:rPr>
              <a:t>Green Leafy Vegetables </a:t>
            </a:r>
            <a:r>
              <a:rPr lang="en-US" dirty="0" smtClean="0"/>
              <a:t>– </a:t>
            </a:r>
            <a:r>
              <a:rPr lang="en-US" dirty="0" smtClean="0">
                <a:solidFill>
                  <a:schemeClr val="tx1"/>
                </a:solidFill>
              </a:rPr>
              <a:t>spinach, Swiss chard. Contain anti-inflammatory flavonoids, antioxidants A and C, K</a:t>
            </a:r>
          </a:p>
          <a:p>
            <a:r>
              <a:rPr lang="en-US" b="1" i="1" dirty="0" smtClean="0">
                <a:solidFill>
                  <a:schemeClr val="accent2">
                    <a:lumMod val="75000"/>
                  </a:schemeClr>
                </a:solidFill>
                <a:effectLst>
                  <a:outerShdw blurRad="38100" dist="38100" dir="2700000" algn="tl">
                    <a:srgbClr val="000000">
                      <a:alpha val="43137"/>
                    </a:srgbClr>
                  </a:outerShdw>
                </a:effectLst>
              </a:rPr>
              <a:t>Bok Choy </a:t>
            </a:r>
            <a:r>
              <a:rPr lang="en-US" dirty="0" smtClean="0"/>
              <a:t>– </a:t>
            </a:r>
            <a:r>
              <a:rPr lang="en-US" dirty="0" smtClean="0">
                <a:solidFill>
                  <a:schemeClr val="tx1"/>
                </a:solidFill>
              </a:rPr>
              <a:t>contains over 70 antioxidant phenolic compounds that scavenge free radicals</a:t>
            </a:r>
          </a:p>
          <a:p>
            <a:r>
              <a:rPr lang="en-US" b="1" i="1" dirty="0" smtClean="0">
                <a:solidFill>
                  <a:schemeClr val="accent2">
                    <a:lumMod val="75000"/>
                  </a:schemeClr>
                </a:solidFill>
                <a:effectLst>
                  <a:outerShdw blurRad="38100" dist="38100" dir="2700000" algn="tl">
                    <a:srgbClr val="000000">
                      <a:alpha val="43137"/>
                    </a:srgbClr>
                  </a:outerShdw>
                </a:effectLst>
              </a:rPr>
              <a:t>Celery, celery seeds </a:t>
            </a:r>
            <a:r>
              <a:rPr lang="en-US" dirty="0" smtClean="0">
                <a:solidFill>
                  <a:schemeClr val="accent2">
                    <a:lumMod val="75000"/>
                  </a:schemeClr>
                </a:solidFill>
              </a:rPr>
              <a:t>– </a:t>
            </a:r>
            <a:r>
              <a:rPr lang="en-US" dirty="0" smtClean="0">
                <a:solidFill>
                  <a:schemeClr val="tx1"/>
                </a:solidFill>
              </a:rPr>
              <a:t>lower inflammation and fight bacterial infections</a:t>
            </a:r>
          </a:p>
          <a:p>
            <a:r>
              <a:rPr lang="en-US" b="1" i="1" dirty="0" smtClean="0">
                <a:solidFill>
                  <a:srgbClr val="C00000"/>
                </a:solidFill>
                <a:effectLst>
                  <a:outerShdw blurRad="38100" dist="38100" dir="2700000" algn="tl">
                    <a:srgbClr val="000000">
                      <a:alpha val="43137"/>
                    </a:srgbClr>
                  </a:outerShdw>
                </a:effectLst>
              </a:rPr>
              <a:t>Beet</a:t>
            </a:r>
            <a:r>
              <a:rPr lang="en-US" b="1" i="1" dirty="0" smtClean="0">
                <a:solidFill>
                  <a:schemeClr val="accent2">
                    <a:lumMod val="75000"/>
                  </a:schemeClr>
                </a:solidFill>
                <a:effectLst>
                  <a:outerShdw blurRad="38100" dist="38100" dir="2700000" algn="tl">
                    <a:srgbClr val="000000">
                      <a:alpha val="43137"/>
                    </a:srgbClr>
                  </a:outerShdw>
                </a:effectLst>
              </a:rPr>
              <a:t> </a:t>
            </a:r>
            <a:r>
              <a:rPr lang="en-US" dirty="0" smtClean="0">
                <a:solidFill>
                  <a:schemeClr val="tx1"/>
                </a:solidFill>
              </a:rPr>
              <a:t>– repairs  inflammatory cell damage and is potent anti-inflammatory; contains magnesium that is strongly liked to inflammatory conditions</a:t>
            </a:r>
          </a:p>
          <a:p>
            <a:r>
              <a:rPr lang="en-US" b="1" i="1" dirty="0" smtClean="0">
                <a:solidFill>
                  <a:srgbClr val="007434"/>
                </a:solidFill>
                <a:effectLst>
                  <a:outerShdw blurRad="38100" dist="38100" dir="2700000" algn="tl">
                    <a:srgbClr val="000000">
                      <a:alpha val="43137"/>
                    </a:srgbClr>
                  </a:outerShdw>
                </a:effectLst>
              </a:rPr>
              <a:t>Broccoli</a:t>
            </a:r>
            <a:r>
              <a:rPr lang="en-US" dirty="0" smtClean="0">
                <a:solidFill>
                  <a:schemeClr val="tx1"/>
                </a:solidFill>
              </a:rPr>
              <a:t> – high in potassium, magnesium, potent antioxidants, vitamins, flavonoids, carotenoids that act as anti-inflammatory substances</a:t>
            </a:r>
          </a:p>
          <a:p>
            <a:r>
              <a:rPr lang="en-US" b="1" i="1" dirty="0" smtClean="0">
                <a:solidFill>
                  <a:srgbClr val="002060"/>
                </a:solidFill>
                <a:effectLst>
                  <a:outerShdw blurRad="38100" dist="38100" dir="2700000" algn="tl">
                    <a:srgbClr val="000000">
                      <a:alpha val="43137"/>
                    </a:srgbClr>
                  </a:outerShdw>
                </a:effectLst>
              </a:rPr>
              <a:t>Blueberries</a:t>
            </a:r>
            <a:r>
              <a:rPr lang="en-US" b="1" dirty="0" smtClean="0">
                <a:solidFill>
                  <a:srgbClr val="002060"/>
                </a:solidFill>
              </a:rPr>
              <a:t> – </a:t>
            </a:r>
            <a:r>
              <a:rPr lang="en-US" dirty="0" smtClean="0">
                <a:solidFill>
                  <a:schemeClr val="tx1"/>
                </a:solidFill>
              </a:rPr>
              <a:t>contains quercetin, strong anti-inflammatory that also fights cancer</a:t>
            </a:r>
          </a:p>
          <a:p>
            <a:r>
              <a:rPr lang="en-US" b="1" i="1" dirty="0" smtClean="0">
                <a:solidFill>
                  <a:srgbClr val="FFC000"/>
                </a:solidFill>
                <a:effectLst>
                  <a:outerShdw blurRad="38100" dist="38100" dir="2700000" algn="tl">
                    <a:srgbClr val="000000">
                      <a:alpha val="43137"/>
                    </a:srgbClr>
                  </a:outerShdw>
                </a:effectLst>
              </a:rPr>
              <a:t>Pineapple</a:t>
            </a:r>
            <a:r>
              <a:rPr lang="en-US" i="1" dirty="0" smtClean="0">
                <a:solidFill>
                  <a:schemeClr val="tx1"/>
                </a:solidFill>
              </a:rPr>
              <a:t> – </a:t>
            </a:r>
            <a:r>
              <a:rPr lang="en-US" dirty="0" smtClean="0">
                <a:solidFill>
                  <a:schemeClr val="tx1"/>
                </a:solidFill>
              </a:rPr>
              <a:t>contains bromelain, that has immune-modulating abilities (helps regulate the immune response to affect inflammation)</a:t>
            </a:r>
          </a:p>
          <a:p>
            <a:r>
              <a:rPr lang="en-US" b="1" i="1" dirty="0" smtClean="0">
                <a:solidFill>
                  <a:schemeClr val="accent5">
                    <a:lumMod val="75000"/>
                  </a:schemeClr>
                </a:solidFill>
                <a:effectLst>
                  <a:outerShdw blurRad="38100" dist="38100" dir="2700000" algn="tl">
                    <a:srgbClr val="000000">
                      <a:alpha val="43137"/>
                    </a:srgbClr>
                  </a:outerShdw>
                </a:effectLst>
              </a:rPr>
              <a:t>Salmon</a:t>
            </a:r>
            <a:r>
              <a:rPr lang="en-US" dirty="0" smtClean="0">
                <a:solidFill>
                  <a:schemeClr val="tx1"/>
                </a:solidFill>
              </a:rPr>
              <a:t> – </a:t>
            </a:r>
            <a:r>
              <a:rPr lang="en-US" dirty="0" smtClean="0">
                <a:solidFill>
                  <a:schemeClr val="bg2">
                    <a:lumMod val="10000"/>
                  </a:schemeClr>
                </a:solidFill>
              </a:rPr>
              <a:t>excellent source of Omega 3 Essential fatty acids (EFA’s); show consistent relief of inflammation and reduction of need for anti-inflammatory medications. </a:t>
            </a:r>
            <a:r>
              <a:rPr lang="en-US" sz="1600" i="1" dirty="0" smtClean="0">
                <a:solidFill>
                  <a:srgbClr val="C00000"/>
                </a:solidFill>
              </a:rPr>
              <a:t>Do NOT buy farm raised fish!</a:t>
            </a:r>
            <a:endParaRPr lang="en-US" i="1" dirty="0" smtClean="0">
              <a:solidFill>
                <a:srgbClr val="C00000"/>
              </a:solidFill>
            </a:endParaRPr>
          </a:p>
          <a:p>
            <a:r>
              <a:rPr lang="en-US" b="1" i="1" dirty="0" smtClean="0">
                <a:solidFill>
                  <a:schemeClr val="accent5">
                    <a:lumMod val="75000"/>
                  </a:schemeClr>
                </a:solidFill>
                <a:effectLst>
                  <a:outerShdw blurRad="38100" dist="38100" dir="2700000" algn="tl">
                    <a:srgbClr val="000000">
                      <a:alpha val="43137"/>
                    </a:srgbClr>
                  </a:outerShdw>
                </a:effectLst>
              </a:rPr>
              <a:t>Bone broth </a:t>
            </a:r>
            <a:r>
              <a:rPr lang="en-US" dirty="0" smtClean="0">
                <a:solidFill>
                  <a:schemeClr val="tx1"/>
                </a:solidFill>
              </a:rPr>
              <a:t>– contains chondroitin sulfates and glucosamine that reduce inflammation, arthritis and joint pain; helps heal leaky gut and damaged cell walls of inflamed gut</a:t>
            </a:r>
          </a:p>
          <a:p>
            <a:endParaRPr lang="en-US" dirty="0" smtClean="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645" y="152649"/>
            <a:ext cx="1143907" cy="902577"/>
          </a:xfrm>
          <a:prstGeom prst="rect">
            <a:avLst/>
          </a:prstGeom>
        </p:spPr>
      </p:pic>
      <p:pic>
        <p:nvPicPr>
          <p:cNvPr id="5" name="Picture 5" descr="\\UHSDATA\citrix_usershare\bac25940\AppSense\Desktop\health-nutr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6973" y="2665300"/>
            <a:ext cx="1373319" cy="140253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94" y="120878"/>
            <a:ext cx="905217" cy="942043"/>
          </a:xfrm>
          <a:prstGeom prst="rect">
            <a:avLst/>
          </a:prstGeom>
        </p:spPr>
      </p:pic>
      <p:pic>
        <p:nvPicPr>
          <p:cNvPr id="7" name="Picture 15" descr="C:\Users\bxs81400\AppData\Local\Microsoft\Windows\Temporary Internet Files\Content.IE5\YMVC8PES\miller-veggies_lr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6973" y="171948"/>
            <a:ext cx="1025788" cy="102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0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128789"/>
            <a:ext cx="8596668" cy="940157"/>
          </a:xfrm>
        </p:spPr>
        <p:txBody>
          <a:bodyPr>
            <a:normAutofit/>
          </a:bodyPr>
          <a:lstStyle/>
          <a:p>
            <a:pPr algn="ctr"/>
            <a:r>
              <a:rPr lang="en-US" dirty="0" smtClean="0"/>
              <a:t> </a:t>
            </a:r>
            <a:r>
              <a:rPr lang="en-US" sz="2700" b="1" dirty="0" smtClean="0">
                <a:solidFill>
                  <a:schemeClr val="accent2">
                    <a:lumMod val="75000"/>
                  </a:schemeClr>
                </a:solidFill>
                <a:effectLst>
                  <a:outerShdw blurRad="38100" dist="38100" dir="2700000" algn="tl">
                    <a:srgbClr val="000000">
                      <a:alpha val="43137"/>
                    </a:srgbClr>
                  </a:outerShdw>
                </a:effectLst>
                <a:latin typeface="Book Antiqua" panose="02040602050305030304" pitchFamily="18" charset="0"/>
              </a:rPr>
              <a:t>Top Anti-inflammatory Foods, cont’d</a:t>
            </a:r>
            <a:endParaRPr lang="en-US" b="1" dirty="0">
              <a:solidFill>
                <a:schemeClr val="accent2">
                  <a:lumMod val="75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5" name="Content Placeholder 4"/>
          <p:cNvSpPr>
            <a:spLocks noGrp="1"/>
          </p:cNvSpPr>
          <p:nvPr>
            <p:ph idx="1"/>
          </p:nvPr>
        </p:nvSpPr>
        <p:spPr>
          <a:xfrm>
            <a:off x="677334" y="1068947"/>
            <a:ext cx="8596668" cy="5357612"/>
          </a:xfrm>
        </p:spPr>
        <p:txBody>
          <a:bodyPr/>
          <a:lstStyle/>
          <a:p>
            <a:r>
              <a:rPr lang="en-US" b="1" i="1" dirty="0" smtClean="0">
                <a:solidFill>
                  <a:schemeClr val="accent3">
                    <a:lumMod val="50000"/>
                  </a:schemeClr>
                </a:solidFill>
                <a:effectLst>
                  <a:outerShdw blurRad="38100" dist="38100" dir="2700000" algn="tl">
                    <a:srgbClr val="000000">
                      <a:alpha val="43137"/>
                    </a:srgbClr>
                  </a:outerShdw>
                </a:effectLst>
              </a:rPr>
              <a:t>Walnuts</a:t>
            </a:r>
            <a:r>
              <a:rPr lang="en-US" b="1" i="1" dirty="0" smtClean="0">
                <a:solidFill>
                  <a:schemeClr val="accent3">
                    <a:lumMod val="50000"/>
                  </a:schemeClr>
                </a:solidFill>
              </a:rPr>
              <a:t> – </a:t>
            </a:r>
            <a:r>
              <a:rPr lang="en-US" dirty="0" smtClean="0">
                <a:solidFill>
                  <a:schemeClr val="tx1"/>
                </a:solidFill>
              </a:rPr>
              <a:t>contain omega 3 EFA, phytonutrients protective against metabolic syndrome (an inflammatory disease), CVD, Type 2 DM</a:t>
            </a:r>
          </a:p>
          <a:p>
            <a:r>
              <a:rPr lang="en-US" b="1" i="1" dirty="0" smtClean="0">
                <a:solidFill>
                  <a:schemeClr val="accent3">
                    <a:lumMod val="50000"/>
                  </a:schemeClr>
                </a:solidFill>
                <a:effectLst>
                  <a:outerShdw blurRad="38100" dist="38100" dir="2700000" algn="tl">
                    <a:srgbClr val="000000">
                      <a:alpha val="43137"/>
                    </a:srgbClr>
                  </a:outerShdw>
                </a:effectLst>
              </a:rPr>
              <a:t>Coconut Oil </a:t>
            </a:r>
            <a:r>
              <a:rPr lang="en-US" b="1" i="1" dirty="0" smtClean="0">
                <a:solidFill>
                  <a:schemeClr val="tx1"/>
                </a:solidFill>
              </a:rPr>
              <a:t>– </a:t>
            </a:r>
            <a:r>
              <a:rPr lang="en-US" dirty="0" smtClean="0">
                <a:solidFill>
                  <a:schemeClr val="tx1"/>
                </a:solidFill>
              </a:rPr>
              <a:t>high levels of antioxidants effective against arthritis pain/inflammation; use topically or in cooking</a:t>
            </a:r>
          </a:p>
          <a:p>
            <a:r>
              <a:rPr lang="en-US" b="1" i="1" dirty="0" smtClean="0">
                <a:solidFill>
                  <a:schemeClr val="tx1"/>
                </a:solidFill>
                <a:effectLst>
                  <a:outerShdw blurRad="38100" dist="38100" dir="2700000" algn="tl">
                    <a:srgbClr val="000000">
                      <a:alpha val="43137"/>
                    </a:srgbClr>
                  </a:outerShdw>
                </a:effectLst>
              </a:rPr>
              <a:t>Chia Seeds </a:t>
            </a:r>
            <a:r>
              <a:rPr lang="en-US" dirty="0" smtClean="0">
                <a:solidFill>
                  <a:schemeClr val="tx1"/>
                </a:solidFill>
              </a:rPr>
              <a:t>– antioxidant, anti-inflammatory, contain Omega 3 EFA, vitamins, minerals; ability to reverse inflammation, regulate cholesterol, reverse oxidative stress</a:t>
            </a:r>
          </a:p>
          <a:p>
            <a:r>
              <a:rPr lang="en-US" b="1" i="1" dirty="0" smtClean="0">
                <a:solidFill>
                  <a:srgbClr val="74330C"/>
                </a:solidFill>
                <a:effectLst>
                  <a:outerShdw blurRad="38100" dist="38100" dir="2700000" algn="tl">
                    <a:srgbClr val="000000">
                      <a:alpha val="43137"/>
                    </a:srgbClr>
                  </a:outerShdw>
                </a:effectLst>
              </a:rPr>
              <a:t>Flaxseeds</a:t>
            </a:r>
            <a:r>
              <a:rPr lang="en-US" dirty="0" smtClean="0">
                <a:solidFill>
                  <a:schemeClr val="tx1"/>
                </a:solidFill>
              </a:rPr>
              <a:t> – excellent source of Omega 3 EFA, phytonutrients, antioxidants for cellular health; polyphenols support good gut bacteria and may help eliminate yeast and candida in the body; </a:t>
            </a:r>
            <a:r>
              <a:rPr lang="en-US" u="sng" dirty="0" smtClean="0">
                <a:solidFill>
                  <a:schemeClr val="bg2">
                    <a:lumMod val="25000"/>
                  </a:schemeClr>
                </a:solidFill>
              </a:rPr>
              <a:t>grind fresh before using</a:t>
            </a:r>
          </a:p>
          <a:p>
            <a:r>
              <a:rPr lang="en-US" b="1" i="1" dirty="0" smtClean="0">
                <a:solidFill>
                  <a:srgbClr val="FF3300"/>
                </a:solidFill>
                <a:effectLst>
                  <a:outerShdw blurRad="38100" dist="38100" dir="2700000" algn="tl">
                    <a:srgbClr val="000000">
                      <a:alpha val="43137"/>
                    </a:srgbClr>
                  </a:outerShdw>
                </a:effectLst>
              </a:rPr>
              <a:t>Turmeric </a:t>
            </a:r>
            <a:r>
              <a:rPr lang="en-US" b="1" i="1" dirty="0" smtClean="0">
                <a:solidFill>
                  <a:srgbClr val="FF3300"/>
                </a:solidFill>
              </a:rPr>
              <a:t>– </a:t>
            </a:r>
            <a:r>
              <a:rPr lang="en-US" dirty="0" smtClean="0">
                <a:solidFill>
                  <a:schemeClr val="tx1"/>
                </a:solidFill>
              </a:rPr>
              <a:t>contains curcumin an active anti-inflammatory component, that is stronger than aspirin; effective in RA, reducing IL-6 (interleukin 6 cytokine inflammatory marker)</a:t>
            </a:r>
          </a:p>
          <a:p>
            <a:r>
              <a:rPr lang="en-US" b="1" i="1" dirty="0" smtClean="0">
                <a:solidFill>
                  <a:srgbClr val="CC9900"/>
                </a:solidFill>
                <a:effectLst>
                  <a:outerShdw blurRad="38100" dist="38100" dir="2700000" algn="tl">
                    <a:srgbClr val="000000">
                      <a:alpha val="43137"/>
                    </a:srgbClr>
                  </a:outerShdw>
                </a:effectLst>
              </a:rPr>
              <a:t>Ginger</a:t>
            </a:r>
            <a:r>
              <a:rPr lang="en-US" b="1" i="1" dirty="0" smtClean="0">
                <a:solidFill>
                  <a:srgbClr val="CC9900"/>
                </a:solidFill>
              </a:rPr>
              <a:t> </a:t>
            </a:r>
            <a:r>
              <a:rPr lang="en-US" b="1" i="1" dirty="0" smtClean="0">
                <a:solidFill>
                  <a:schemeClr val="tx1"/>
                </a:solidFill>
              </a:rPr>
              <a:t>– </a:t>
            </a:r>
            <a:r>
              <a:rPr lang="en-US" dirty="0" smtClean="0">
                <a:solidFill>
                  <a:schemeClr val="tx1"/>
                </a:solidFill>
              </a:rPr>
              <a:t>an immune modulator; helps reduce inflammation caused by overactive immune response; may help treat inflammation in allergic and asthmatic disorders</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586" y="1446329"/>
            <a:ext cx="1587190" cy="888826"/>
          </a:xfrm>
          <a:prstGeom prst="rect">
            <a:avLst/>
          </a:prstGeom>
        </p:spPr>
      </p:pic>
      <p:pic>
        <p:nvPicPr>
          <p:cNvPr id="7" name="Picture 7" descr="\\UHSDATA\citrix_usershare\bac25940\AppSense\Desktop\balanced-p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1" y="60837"/>
            <a:ext cx="848943" cy="87586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435" y="5906816"/>
            <a:ext cx="1526194" cy="951184"/>
          </a:xfrm>
          <a:prstGeom prst="rect">
            <a:avLst/>
          </a:prstGeom>
        </p:spPr>
      </p:pic>
    </p:spTree>
    <p:extLst>
      <p:ext uri="{BB962C8B-B14F-4D97-AF65-F5344CB8AC3E}">
        <p14:creationId xmlns:p14="http://schemas.microsoft.com/office/powerpoint/2010/main" val="4095379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02" y="479503"/>
            <a:ext cx="8118088" cy="609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4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0722"/>
            <a:ext cx="8596668" cy="557563"/>
          </a:xfrm>
        </p:spPr>
        <p:txBody>
          <a:bodyPr>
            <a:normAutofit/>
          </a:bodyPr>
          <a:lstStyle/>
          <a:p>
            <a:pPr algn="ctr"/>
            <a:r>
              <a:rPr lang="en-US" sz="2800" b="1" dirty="0" smtClean="0">
                <a:solidFill>
                  <a:srgbClr val="007434"/>
                </a:solidFill>
                <a:latin typeface="Book Antiqua" panose="02040602050305030304" pitchFamily="18" charset="0"/>
              </a:rPr>
              <a:t>Natural Painkillers</a:t>
            </a:r>
            <a:endParaRPr lang="en-US" sz="2800" b="1" dirty="0">
              <a:solidFill>
                <a:srgbClr val="007434"/>
              </a:solidFill>
              <a:latin typeface="Book Antiqua" panose="02040602050305030304" pitchFamily="18" charset="0"/>
            </a:endParaRPr>
          </a:p>
        </p:txBody>
      </p:sp>
      <p:sp>
        <p:nvSpPr>
          <p:cNvPr id="3" name="Content Placeholder 2"/>
          <p:cNvSpPr>
            <a:spLocks noGrp="1"/>
          </p:cNvSpPr>
          <p:nvPr>
            <p:ph idx="1"/>
          </p:nvPr>
        </p:nvSpPr>
        <p:spPr>
          <a:xfrm>
            <a:off x="677334" y="1003612"/>
            <a:ext cx="8778900" cy="5921296"/>
          </a:xfrm>
        </p:spPr>
        <p:txBody>
          <a:bodyPr>
            <a:normAutofit fontScale="85000" lnSpcReduction="20000"/>
          </a:bodyPr>
          <a:lstStyle/>
          <a:p>
            <a:pPr marL="0" indent="0">
              <a:buNone/>
            </a:pPr>
            <a:r>
              <a:rPr lang="en-US" b="1" i="1" dirty="0" smtClean="0">
                <a:solidFill>
                  <a:srgbClr val="FF0000"/>
                </a:solidFill>
                <a:effectLst>
                  <a:outerShdw blurRad="38100" dist="38100" dir="2700000" algn="tl">
                    <a:srgbClr val="000000">
                      <a:alpha val="43137"/>
                    </a:srgbClr>
                  </a:outerShdw>
                </a:effectLst>
              </a:rPr>
              <a:t>Painfully Spicy Foods </a:t>
            </a:r>
            <a:r>
              <a:rPr lang="en-US" dirty="0" smtClean="0"/>
              <a:t>– wasabi, cayenne are natural painkillers</a:t>
            </a:r>
          </a:p>
          <a:p>
            <a:pPr marL="0" indent="0">
              <a:buNone/>
            </a:pPr>
            <a:r>
              <a:rPr lang="en-US" dirty="0" smtClean="0"/>
              <a:t>            </a:t>
            </a:r>
            <a:r>
              <a:rPr lang="en-US" u="sng" dirty="0" smtClean="0">
                <a:solidFill>
                  <a:srgbClr val="C00000"/>
                </a:solidFill>
              </a:rPr>
              <a:t>Cayenne</a:t>
            </a:r>
            <a:r>
              <a:rPr lang="en-US" dirty="0" smtClean="0"/>
              <a:t> - </a:t>
            </a:r>
            <a:r>
              <a:rPr lang="en-US" dirty="0" smtClean="0">
                <a:solidFill>
                  <a:schemeClr val="tx1"/>
                </a:solidFill>
              </a:rPr>
              <a:t>kills candida an infection linked to joint pain; alleviates post-operative pain, 		including post-surgical pain</a:t>
            </a:r>
          </a:p>
          <a:p>
            <a:pPr marL="0" indent="0">
              <a:buNone/>
            </a:pPr>
            <a:r>
              <a:rPr lang="en-US" dirty="0"/>
              <a:t> </a:t>
            </a:r>
            <a:r>
              <a:rPr lang="en-US" dirty="0" smtClean="0"/>
              <a:t>           </a:t>
            </a:r>
            <a:r>
              <a:rPr lang="en-US" u="sng" dirty="0" smtClean="0">
                <a:solidFill>
                  <a:srgbClr val="00B050"/>
                </a:solidFill>
              </a:rPr>
              <a:t>Wasabi</a:t>
            </a:r>
            <a:r>
              <a:rPr lang="en-US" dirty="0" smtClean="0"/>
              <a:t> – </a:t>
            </a:r>
            <a:r>
              <a:rPr lang="en-US" dirty="0" smtClean="0">
                <a:solidFill>
                  <a:schemeClr val="tx1"/>
                </a:solidFill>
              </a:rPr>
              <a:t>isothiocyanates could block an inflammation receptor  </a:t>
            </a:r>
          </a:p>
          <a:p>
            <a:pPr marL="0" indent="0">
              <a:buNone/>
            </a:pPr>
            <a:r>
              <a:rPr lang="en-US" dirty="0" smtClean="0"/>
              <a:t> </a:t>
            </a:r>
          </a:p>
          <a:p>
            <a:pPr marL="0" indent="0">
              <a:buNone/>
            </a:pPr>
            <a:r>
              <a:rPr lang="en-US" b="1" i="1" dirty="0" smtClean="0">
                <a:solidFill>
                  <a:srgbClr val="800080"/>
                </a:solidFill>
                <a:effectLst>
                  <a:outerShdw blurRad="38100" dist="38100" dir="2700000" algn="tl">
                    <a:srgbClr val="000000">
                      <a:alpha val="43137"/>
                    </a:srgbClr>
                  </a:outerShdw>
                </a:effectLst>
              </a:rPr>
              <a:t>Arnica Oil  </a:t>
            </a:r>
            <a:r>
              <a:rPr lang="en-US" dirty="0" smtClean="0"/>
              <a:t>- </a:t>
            </a:r>
            <a:r>
              <a:rPr lang="en-US" dirty="0" smtClean="0">
                <a:solidFill>
                  <a:schemeClr val="tx1"/>
                </a:solidFill>
              </a:rPr>
              <a:t>safe for topical use eases inflammatory pain associated with arthritis </a:t>
            </a:r>
          </a:p>
          <a:p>
            <a:pPr marL="0" indent="0">
              <a:buNone/>
            </a:pPr>
            <a:endParaRPr lang="en-US" dirty="0" smtClean="0"/>
          </a:p>
          <a:p>
            <a:pPr marL="0" indent="0">
              <a:buNone/>
            </a:pPr>
            <a:r>
              <a:rPr lang="en-US" b="1" i="1" dirty="0" smtClean="0">
                <a:solidFill>
                  <a:srgbClr val="007434"/>
                </a:solidFill>
                <a:effectLst>
                  <a:outerShdw blurRad="38100" dist="38100" dir="2700000" algn="tl">
                    <a:srgbClr val="000000">
                      <a:alpha val="43137"/>
                    </a:srgbClr>
                  </a:outerShdw>
                </a:effectLst>
              </a:rPr>
              <a:t>Peppermint Oil – </a:t>
            </a:r>
            <a:r>
              <a:rPr lang="en-US" dirty="0" smtClean="0">
                <a:solidFill>
                  <a:schemeClr val="tx1"/>
                </a:solidFill>
              </a:rPr>
              <a:t>painkiller, muscle relaxant; can alleviate fibromyalgia; improves circulation</a:t>
            </a:r>
          </a:p>
          <a:p>
            <a:pPr marL="0" indent="0">
              <a:buNone/>
            </a:pPr>
            <a:endParaRPr lang="en-US" dirty="0" smtClean="0">
              <a:solidFill>
                <a:schemeClr val="tx1"/>
              </a:solidFill>
            </a:endParaRPr>
          </a:p>
          <a:p>
            <a:pPr marL="0" indent="0">
              <a:buNone/>
            </a:pPr>
            <a:r>
              <a:rPr lang="en-US" b="1" i="1" dirty="0" smtClean="0">
                <a:solidFill>
                  <a:srgbClr val="0070C0"/>
                </a:solidFill>
                <a:effectLst>
                  <a:outerShdw blurRad="38100" dist="38100" dir="2700000" algn="tl">
                    <a:srgbClr val="000000">
                      <a:alpha val="43137"/>
                    </a:srgbClr>
                  </a:outerShdw>
                </a:effectLst>
              </a:rPr>
              <a:t>Epsom Salt – </a:t>
            </a:r>
            <a:r>
              <a:rPr lang="en-US" dirty="0" smtClean="0">
                <a:solidFill>
                  <a:schemeClr val="tx1"/>
                </a:solidFill>
              </a:rPr>
              <a:t>natural painkiller for bone and joint pain and muscle soreness</a:t>
            </a:r>
          </a:p>
          <a:p>
            <a:pPr marL="0" indent="0">
              <a:buNone/>
            </a:pPr>
            <a:endParaRPr lang="en-US" dirty="0" smtClean="0">
              <a:solidFill>
                <a:schemeClr val="tx1"/>
              </a:solidFill>
            </a:endParaRPr>
          </a:p>
          <a:p>
            <a:pPr marL="0" indent="0">
              <a:buNone/>
            </a:pPr>
            <a:r>
              <a:rPr lang="en-US" b="1" i="1" dirty="0" smtClean="0">
                <a:solidFill>
                  <a:srgbClr val="663300"/>
                </a:solidFill>
                <a:effectLst>
                  <a:outerShdw blurRad="38100" dist="38100" dir="2700000" algn="tl">
                    <a:srgbClr val="000000">
                      <a:alpha val="43137"/>
                    </a:srgbClr>
                  </a:outerShdw>
                </a:effectLst>
              </a:rPr>
              <a:t>Bone Broth – </a:t>
            </a:r>
            <a:r>
              <a:rPr lang="en-US" dirty="0" smtClean="0">
                <a:solidFill>
                  <a:schemeClr val="tx1"/>
                </a:solidFill>
              </a:rPr>
              <a:t>contains minerals in forms that body can easily absorb. Contains chondroitin sulfate and glucosamine that reduce inflammation, arthritis and joint pain. </a:t>
            </a:r>
          </a:p>
          <a:p>
            <a:pPr marL="0" indent="0">
              <a:buNone/>
            </a:pPr>
            <a:endParaRPr lang="en-US" dirty="0" smtClean="0">
              <a:solidFill>
                <a:schemeClr val="tx1"/>
              </a:solidFill>
            </a:endParaRPr>
          </a:p>
          <a:p>
            <a:pPr marL="0" indent="0">
              <a:buNone/>
            </a:pPr>
            <a:r>
              <a:rPr lang="en-US" b="1" i="1" dirty="0" smtClean="0">
                <a:solidFill>
                  <a:schemeClr val="accent2">
                    <a:lumMod val="75000"/>
                  </a:schemeClr>
                </a:solidFill>
                <a:effectLst>
                  <a:outerShdw blurRad="38100" dist="38100" dir="2700000" algn="tl">
                    <a:srgbClr val="000000">
                      <a:alpha val="43137"/>
                    </a:srgbClr>
                  </a:outerShdw>
                </a:effectLst>
              </a:rPr>
              <a:t>Herbs – </a:t>
            </a:r>
            <a:r>
              <a:rPr lang="en-US" dirty="0" smtClean="0">
                <a:solidFill>
                  <a:schemeClr val="tx1"/>
                </a:solidFill>
              </a:rPr>
              <a:t>Clove, Cinnamon, Oregano, Turmeric, Cocoa, Cumin, Parsley, Basil, Ginger, Thyme, Garlic, Green tea….. Aim to consume 2 -3 servings of these herbs in essential oils or herbal teas daily</a:t>
            </a:r>
          </a:p>
          <a:p>
            <a:pPr marL="0" indent="0">
              <a:buNone/>
            </a:pPr>
            <a:endParaRPr lang="en-US" dirty="0" smtClean="0">
              <a:solidFill>
                <a:schemeClr val="tx1"/>
              </a:solidFill>
            </a:endParaRPr>
          </a:p>
          <a:p>
            <a:pPr marL="0" indent="0" algn="ctr">
              <a:buNone/>
            </a:pPr>
            <a:r>
              <a:rPr lang="en-US" sz="1600" b="1" i="1" dirty="0" smtClean="0">
                <a:solidFill>
                  <a:schemeClr val="accent2">
                    <a:lumMod val="50000"/>
                  </a:schemeClr>
                </a:solidFill>
              </a:rPr>
              <a:t>** Essential oils are POTENT and must be diluted in a carrier oil, so consult a knowledgeable practitioner before use **</a:t>
            </a:r>
          </a:p>
          <a:p>
            <a:pPr marL="0" indent="0" algn="ctr">
              <a:buNone/>
            </a:pPr>
            <a:r>
              <a:rPr lang="en-US" sz="1600" b="1" i="1" dirty="0" smtClean="0">
                <a:solidFill>
                  <a:schemeClr val="accent2">
                    <a:lumMod val="50000"/>
                  </a:schemeClr>
                </a:solidFill>
              </a:rPr>
              <a:t>  </a:t>
            </a:r>
            <a:r>
              <a:rPr lang="en-US" b="1" i="1" dirty="0" smtClean="0">
                <a:solidFill>
                  <a:schemeClr val="accent2">
                    <a:lumMod val="50000"/>
                  </a:schemeClr>
                </a:solidFill>
              </a:rPr>
              <a:t>   </a:t>
            </a:r>
            <a:endParaRPr lang="en-US" b="1" i="1"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95" y="287712"/>
            <a:ext cx="1755908" cy="3702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490" y="1642879"/>
            <a:ext cx="1488839" cy="136795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610" y="318582"/>
            <a:ext cx="1609492" cy="339340"/>
          </a:xfrm>
          <a:prstGeom prst="rect">
            <a:avLst/>
          </a:prstGeom>
        </p:spPr>
      </p:pic>
    </p:spTree>
    <p:extLst>
      <p:ext uri="{BB962C8B-B14F-4D97-AF65-F5344CB8AC3E}">
        <p14:creationId xmlns:p14="http://schemas.microsoft.com/office/powerpoint/2010/main" val="2947577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1873"/>
            <a:ext cx="8596668" cy="702527"/>
          </a:xfrm>
        </p:spPr>
        <p:txBody>
          <a:bodyPr>
            <a:normAutofit/>
          </a:bodyPr>
          <a:lstStyle/>
          <a:p>
            <a:pPr algn="ctr"/>
            <a:r>
              <a:rPr lang="en-US" sz="2800" b="1" dirty="0" smtClean="0">
                <a:solidFill>
                  <a:srgbClr val="007434"/>
                </a:solidFill>
                <a:latin typeface="Book Antiqua" panose="02040602050305030304" pitchFamily="18" charset="0"/>
              </a:rPr>
              <a:t>Antioxidant Supplements </a:t>
            </a:r>
            <a:endParaRPr lang="en-US" sz="2800" b="1" dirty="0">
              <a:solidFill>
                <a:srgbClr val="007434"/>
              </a:solidFill>
              <a:latin typeface="Book Antiqua" panose="02040602050305030304" pitchFamily="18" charset="0"/>
            </a:endParaRPr>
          </a:p>
        </p:txBody>
      </p:sp>
      <p:sp>
        <p:nvSpPr>
          <p:cNvPr id="3" name="Content Placeholder 2"/>
          <p:cNvSpPr>
            <a:spLocks noGrp="1"/>
          </p:cNvSpPr>
          <p:nvPr>
            <p:ph idx="1"/>
          </p:nvPr>
        </p:nvSpPr>
        <p:spPr>
          <a:xfrm>
            <a:off x="390293" y="914400"/>
            <a:ext cx="9132848" cy="5962385"/>
          </a:xfrm>
        </p:spPr>
        <p:txBody>
          <a:bodyPr/>
          <a:lstStyle/>
          <a:p>
            <a:r>
              <a:rPr lang="en-US" dirty="0" smtClean="0">
                <a:solidFill>
                  <a:srgbClr val="0070C0"/>
                </a:solidFill>
              </a:rPr>
              <a:t>Glutathione</a:t>
            </a:r>
            <a:r>
              <a:rPr lang="en-US" dirty="0" smtClean="0"/>
              <a:t> – body’s most important antioxidant; found within the cells and boosts activity of other antioxidants/vitamins; can prevent fat peroxidation to fight inflammation</a:t>
            </a:r>
          </a:p>
          <a:p>
            <a:r>
              <a:rPr lang="en-US" dirty="0" smtClean="0">
                <a:solidFill>
                  <a:srgbClr val="CC9900"/>
                </a:solidFill>
              </a:rPr>
              <a:t>Quercetin</a:t>
            </a:r>
            <a:r>
              <a:rPr lang="en-US" dirty="0" smtClean="0"/>
              <a:t> – 500 mg twice a day for 12 weeks may help inflammatory problems like chronic fatigue, arthritis</a:t>
            </a:r>
          </a:p>
          <a:p>
            <a:r>
              <a:rPr lang="en-US" dirty="0" smtClean="0">
                <a:solidFill>
                  <a:srgbClr val="C00000"/>
                </a:solidFill>
              </a:rPr>
              <a:t>Lutein</a:t>
            </a:r>
            <a:r>
              <a:rPr lang="en-US" dirty="0" smtClean="0"/>
              <a:t> – Food sources safer than supplements; found in dark orange and red colored foods</a:t>
            </a:r>
          </a:p>
          <a:p>
            <a:r>
              <a:rPr lang="en-US" dirty="0" smtClean="0">
                <a:solidFill>
                  <a:srgbClr val="F41D0C"/>
                </a:solidFill>
              </a:rPr>
              <a:t>Vitamin C </a:t>
            </a:r>
            <a:r>
              <a:rPr lang="en-US" dirty="0" smtClean="0"/>
              <a:t>– Necessary for collagen formation; improves immunity</a:t>
            </a:r>
          </a:p>
          <a:p>
            <a:r>
              <a:rPr lang="en-US" dirty="0" smtClean="0">
                <a:solidFill>
                  <a:srgbClr val="800080"/>
                </a:solidFill>
              </a:rPr>
              <a:t>Resveratrol </a:t>
            </a:r>
            <a:r>
              <a:rPr lang="en-US" dirty="0" smtClean="0"/>
              <a:t>– Found in cocoa, red grapes, dark berries; is an antioxidant produced by plants as a response to stress, injury and fungal infections.</a:t>
            </a:r>
          </a:p>
          <a:p>
            <a:r>
              <a:rPr lang="en-US" dirty="0" smtClean="0">
                <a:solidFill>
                  <a:srgbClr val="00B050"/>
                </a:solidFill>
              </a:rPr>
              <a:t>Astaxanthin</a:t>
            </a:r>
            <a:r>
              <a:rPr lang="en-US" dirty="0" smtClean="0"/>
              <a:t> – Found in wild-caught salmon and krill; supports joint health</a:t>
            </a:r>
          </a:p>
          <a:p>
            <a:r>
              <a:rPr lang="en-US" dirty="0" smtClean="0">
                <a:solidFill>
                  <a:srgbClr val="CA18BD"/>
                </a:solidFill>
              </a:rPr>
              <a:t>Selenium</a:t>
            </a:r>
            <a:r>
              <a:rPr lang="en-US" dirty="0" smtClean="0"/>
              <a:t> – found naturally in the soil but is becoming depleted; Brazil nuts, walnuts, whole grains, wild-caught fish</a:t>
            </a:r>
          </a:p>
          <a:p>
            <a:r>
              <a:rPr lang="en-US" dirty="0" smtClean="0">
                <a:solidFill>
                  <a:srgbClr val="7030A0"/>
                </a:solidFill>
              </a:rPr>
              <a:t>Lavender Essential Oil </a:t>
            </a:r>
            <a:r>
              <a:rPr lang="en-US" dirty="0" smtClean="0"/>
              <a:t>– reduces inflammation; produces important antioxidant enzymes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961" y="5880208"/>
            <a:ext cx="1713414" cy="996577"/>
          </a:xfrm>
          <a:prstGeom prst="rect">
            <a:avLst/>
          </a:prstGeom>
        </p:spPr>
      </p:pic>
    </p:spTree>
    <p:extLst>
      <p:ext uri="{BB962C8B-B14F-4D97-AF65-F5344CB8AC3E}">
        <p14:creationId xmlns:p14="http://schemas.microsoft.com/office/powerpoint/2010/main" val="2971898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378</TotalTime>
  <Words>1176</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Trebuchet MS</vt:lpstr>
      <vt:lpstr>Wingdings 3</vt:lpstr>
      <vt:lpstr>Facet</vt:lpstr>
      <vt:lpstr>Nutrition as A Tool to Assist with Pain Management </vt:lpstr>
      <vt:lpstr>How Foods Inflict Pain</vt:lpstr>
      <vt:lpstr>Pain – Triggering Foods</vt:lpstr>
      <vt:lpstr>Pain – triggering Foods, cont’d</vt:lpstr>
      <vt:lpstr>Top Anti-inflammatory Foods</vt:lpstr>
      <vt:lpstr> Top Anti-inflammatory Foods, cont’d</vt:lpstr>
      <vt:lpstr>PowerPoint Presentation</vt:lpstr>
      <vt:lpstr>Natural Painkillers</vt:lpstr>
      <vt:lpstr>Antioxidant Supplements </vt:lpstr>
      <vt:lpstr>How to Identify and Heal  </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as A Tool to Assist with Pain Management</dc:title>
  <dc:creator>Barbara Swanson</dc:creator>
  <cp:lastModifiedBy>Barbara Swanson</cp:lastModifiedBy>
  <cp:revision>92</cp:revision>
  <dcterms:created xsi:type="dcterms:W3CDTF">2022-09-12T18:37:23Z</dcterms:created>
  <dcterms:modified xsi:type="dcterms:W3CDTF">2022-09-19T19:15:40Z</dcterms:modified>
</cp:coreProperties>
</file>